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Lst>
  <p:notesMasterIdLst>
    <p:notesMasterId r:id="rId43"/>
  </p:notesMasterIdLst>
  <p:sldIdLst>
    <p:sldId id="481" r:id="rId4"/>
    <p:sldId id="482" r:id="rId5"/>
    <p:sldId id="483" r:id="rId6"/>
    <p:sldId id="484" r:id="rId7"/>
    <p:sldId id="485" r:id="rId8"/>
    <p:sldId id="486" r:id="rId9"/>
    <p:sldId id="487" r:id="rId10"/>
    <p:sldId id="514" r:id="rId11"/>
    <p:sldId id="488" r:id="rId12"/>
    <p:sldId id="499" r:id="rId13"/>
    <p:sldId id="489" r:id="rId14"/>
    <p:sldId id="490" r:id="rId15"/>
    <p:sldId id="521" r:id="rId16"/>
    <p:sldId id="517" r:id="rId17"/>
    <p:sldId id="491" r:id="rId18"/>
    <p:sldId id="492" r:id="rId19"/>
    <p:sldId id="525" r:id="rId20"/>
    <p:sldId id="523" r:id="rId21"/>
    <p:sldId id="509" r:id="rId22"/>
    <p:sldId id="516" r:id="rId23"/>
    <p:sldId id="508" r:id="rId24"/>
    <p:sldId id="510" r:id="rId25"/>
    <p:sldId id="511" r:id="rId26"/>
    <p:sldId id="500" r:id="rId27"/>
    <p:sldId id="507" r:id="rId28"/>
    <p:sldId id="493" r:id="rId29"/>
    <p:sldId id="501" r:id="rId30"/>
    <p:sldId id="494" r:id="rId31"/>
    <p:sldId id="495" r:id="rId32"/>
    <p:sldId id="496" r:id="rId33"/>
    <p:sldId id="497" r:id="rId34"/>
    <p:sldId id="524" r:id="rId35"/>
    <p:sldId id="498" r:id="rId36"/>
    <p:sldId id="502" r:id="rId37"/>
    <p:sldId id="503" r:id="rId38"/>
    <p:sldId id="504" r:id="rId39"/>
    <p:sldId id="512" r:id="rId40"/>
    <p:sldId id="515" r:id="rId41"/>
    <p:sldId id="369" r:id="rId42"/>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CCFFCC"/>
    <a:srgbClr val="0000FF"/>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9949" autoAdjust="0"/>
    <p:restoredTop sz="87591" autoAdjust="0"/>
  </p:normalViewPr>
  <p:slideViewPr>
    <p:cSldViewPr showGuides="1">
      <p:cViewPr varScale="1">
        <p:scale>
          <a:sx n="76" d="100"/>
          <a:sy n="76" d="100"/>
        </p:scale>
        <p:origin x="1445" y="67"/>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s>
</file>

<file path=ppt/media/image1.png>
</file>

<file path=ppt/media/image10.jpg>
</file>

<file path=ppt/media/image12.png>
</file>

<file path=ppt/media/image13.png>
</file>

<file path=ppt/media/image1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8CA765-3524-1D49-BD1F-78F21518E4F9}" type="slidenum">
              <a:rPr lang="en-US"/>
              <a:pPr/>
              <a:t>10</a:t>
            </a:fld>
            <a:endParaRPr lang="en-US"/>
          </a:p>
        </p:txBody>
      </p:sp>
      <p:sp>
        <p:nvSpPr>
          <p:cNvPr id="7966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66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839CD-8737-FA41-A93B-C14A39703432}" type="slidenum">
              <a:rPr lang="en-US">
                <a:solidFill>
                  <a:prstClr val="black"/>
                </a:solidFill>
              </a:rPr>
              <a:pPr/>
              <a:t>11</a:t>
            </a:fld>
            <a:endParaRPr lang="en-US">
              <a:solidFill>
                <a:prstClr val="black"/>
              </a:solidFill>
            </a:endParaRPr>
          </a:p>
        </p:txBody>
      </p:sp>
      <p:sp>
        <p:nvSpPr>
          <p:cNvPr id="8499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499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795B21-4D7D-774C-ABAB-AD2892B0DC28}" type="slidenum">
              <a:rPr lang="en-US">
                <a:solidFill>
                  <a:prstClr val="black"/>
                </a:solidFill>
              </a:rPr>
              <a:pPr/>
              <a:t>12</a:t>
            </a:fld>
            <a:endParaRPr lang="en-US">
              <a:solidFill>
                <a:prstClr val="black"/>
              </a:solidFill>
            </a:endParaRPr>
          </a:p>
        </p:txBody>
      </p:sp>
      <p:sp>
        <p:nvSpPr>
          <p:cNvPr id="8540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40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D795B21-4D7D-774C-ABAB-AD2892B0DC28}"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540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40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741680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D795B21-4D7D-774C-ABAB-AD2892B0DC28}"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540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40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a:t>Show </a:t>
            </a:r>
            <a:r>
              <a:rPr lang="en-US" altLang="zh-CN"/>
              <a:t>PointerAndAddress</a:t>
            </a:r>
            <a:r>
              <a:rPr lang="en-US"/>
              <a:t>.cpp</a:t>
            </a:r>
            <a:endParaRPr lang="en-US" dirty="0"/>
          </a:p>
        </p:txBody>
      </p:sp>
    </p:spTree>
    <p:extLst>
      <p:ext uri="{BB962C8B-B14F-4D97-AF65-F5344CB8AC3E}">
        <p14:creationId xmlns:p14="http://schemas.microsoft.com/office/powerpoint/2010/main" val="11612646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5E4FCB-3A08-6E4C-94C2-710D2FE64C57}" type="slidenum">
              <a:rPr lang="en-US">
                <a:solidFill>
                  <a:prstClr val="black"/>
                </a:solidFill>
              </a:rPr>
              <a:pPr/>
              <a:t>15</a:t>
            </a:fld>
            <a:endParaRPr lang="en-US">
              <a:solidFill>
                <a:prstClr val="black"/>
              </a:solidFill>
            </a:endParaRPr>
          </a:p>
        </p:txBody>
      </p:sp>
      <p:sp>
        <p:nvSpPr>
          <p:cNvPr id="8642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42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CE5F91-DF88-FD41-A03A-763A0FFA887F}" type="slidenum">
              <a:rPr lang="en-US">
                <a:solidFill>
                  <a:prstClr val="black"/>
                </a:solidFill>
              </a:rPr>
              <a:pPr/>
              <a:t>16</a:t>
            </a:fld>
            <a:endParaRPr lang="en-US">
              <a:solidFill>
                <a:prstClr val="black"/>
              </a:solidFill>
            </a:endParaRPr>
          </a:p>
        </p:txBody>
      </p:sp>
      <p:sp>
        <p:nvSpPr>
          <p:cNvPr id="8663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63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D795B21-4D7D-774C-ABAB-AD2892B0DC28}"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540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40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463513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CE5F91-DF88-FD41-A03A-763A0FFA887F}" type="slidenum">
              <a:rPr lang="en-US">
                <a:solidFill>
                  <a:prstClr val="black"/>
                </a:solidFill>
              </a:rPr>
              <a:pPr/>
              <a:t>19</a:t>
            </a:fld>
            <a:endParaRPr lang="en-US">
              <a:solidFill>
                <a:prstClr val="black"/>
              </a:solidFill>
            </a:endParaRPr>
          </a:p>
        </p:txBody>
      </p:sp>
      <p:sp>
        <p:nvSpPr>
          <p:cNvPr id="8663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63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1860938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9CE5F91-DF88-FD41-A03A-763A0FFA887F}"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663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63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450648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C24CFD-8588-3444-AF5E-53C13A37B49C}" type="slidenum">
              <a:rPr lang="en-US">
                <a:solidFill>
                  <a:prstClr val="black"/>
                </a:solidFill>
              </a:rPr>
              <a:pPr/>
              <a:t>2</a:t>
            </a:fld>
            <a:endParaRPr lang="en-US">
              <a:solidFill>
                <a:prstClr val="black"/>
              </a:solidFill>
            </a:endParaRPr>
          </a:p>
        </p:txBody>
      </p:sp>
      <p:sp>
        <p:nvSpPr>
          <p:cNvPr id="831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31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CE5F91-DF88-FD41-A03A-763A0FFA887F}" type="slidenum">
              <a:rPr lang="en-US">
                <a:solidFill>
                  <a:prstClr val="black"/>
                </a:solidFill>
              </a:rPr>
              <a:pPr/>
              <a:t>21</a:t>
            </a:fld>
            <a:endParaRPr lang="en-US">
              <a:solidFill>
                <a:prstClr val="black"/>
              </a:solidFill>
            </a:endParaRPr>
          </a:p>
        </p:txBody>
      </p:sp>
      <p:sp>
        <p:nvSpPr>
          <p:cNvPr id="8663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63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028094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CE2AA4D0-F38E-9C46-B1B0-9E31F853B3B9}"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9175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75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612835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9CB83A3-409A-8D4A-B157-70F4F29CD8C9}"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9195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195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268797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94DB-075B-1644-B0F0-F3017FFDFB9E}" type="slidenum">
              <a:rPr lang="en-US"/>
              <a:pPr/>
              <a:t>24</a:t>
            </a:fld>
            <a:endParaRPr lang="en-US"/>
          </a:p>
        </p:txBody>
      </p:sp>
      <p:sp>
        <p:nvSpPr>
          <p:cNvPr id="8273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73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BC94DB-075B-1644-B0F0-F3017FFDFB9E}" type="slidenum">
              <a:rPr lang="en-US"/>
              <a:pPr/>
              <a:t>25</a:t>
            </a:fld>
            <a:endParaRPr lang="en-US"/>
          </a:p>
        </p:txBody>
      </p:sp>
      <p:sp>
        <p:nvSpPr>
          <p:cNvPr id="8273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273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725453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26</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D118AA9-3609-B34F-9399-CA8FA94D18E8}"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27</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245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7245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33361106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34A083-05F6-ED46-9B1D-77CDDDABB75E}" type="slidenum">
              <a:rPr lang="en-US">
                <a:solidFill>
                  <a:prstClr val="black"/>
                </a:solidFill>
              </a:rPr>
              <a:pPr/>
              <a:t>28</a:t>
            </a:fld>
            <a:endParaRPr lang="en-US">
              <a:solidFill>
                <a:prstClr val="black"/>
              </a:solidFill>
            </a:endParaRPr>
          </a:p>
        </p:txBody>
      </p:sp>
      <p:sp>
        <p:nvSpPr>
          <p:cNvPr id="8785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785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29</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479762-DFBE-6D4C-A9C7-12D1AD5F94DB}" type="slidenum">
              <a:rPr lang="en-US">
                <a:solidFill>
                  <a:prstClr val="black"/>
                </a:solidFill>
              </a:rPr>
              <a:pPr/>
              <a:t>30</a:t>
            </a:fld>
            <a:endParaRPr lang="en-US">
              <a:solidFill>
                <a:prstClr val="black"/>
              </a:solidFill>
            </a:endParaRPr>
          </a:p>
        </p:txBody>
      </p:sp>
      <p:sp>
        <p:nvSpPr>
          <p:cNvPr id="8683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683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54DD26-E065-8B48-9684-45271F3A3ABF}" type="slidenum">
              <a:rPr lang="en-US">
                <a:solidFill>
                  <a:prstClr val="black"/>
                </a:solidFill>
              </a:rPr>
              <a:pPr/>
              <a:t>3</a:t>
            </a:fld>
            <a:endParaRPr lang="en-US">
              <a:solidFill>
                <a:prstClr val="black"/>
              </a:solidFill>
            </a:endParaRPr>
          </a:p>
        </p:txBody>
      </p:sp>
      <p:sp>
        <p:nvSpPr>
          <p:cNvPr id="79872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872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8D5EB9-4286-0843-A12F-64A0EAB80BD9}" type="slidenum">
              <a:rPr lang="en-US">
                <a:solidFill>
                  <a:prstClr val="black"/>
                </a:solidFill>
              </a:rPr>
              <a:pPr/>
              <a:t>31</a:t>
            </a:fld>
            <a:endParaRPr lang="en-US">
              <a:solidFill>
                <a:prstClr val="black"/>
              </a:solidFill>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998D5EB9-4286-0843-A12F-64A0EAB80BD9}"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7009808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8D5EB9-4286-0843-A12F-64A0EAB80BD9}" type="slidenum">
              <a:rPr lang="en-US">
                <a:solidFill>
                  <a:prstClr val="black"/>
                </a:solidFill>
              </a:rPr>
              <a:pPr/>
              <a:t>33</a:t>
            </a:fld>
            <a:endParaRPr lang="en-US">
              <a:solidFill>
                <a:prstClr val="black"/>
              </a:solidFill>
            </a:endParaRPr>
          </a:p>
        </p:txBody>
      </p:sp>
      <p:sp>
        <p:nvSpPr>
          <p:cNvPr id="8560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560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1341F4B-5E72-6747-B349-2BC975741DED}"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34</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47458" name="Rectangle 2"/>
          <p:cNvSpPr>
            <a:spLocks noGrp="1" noRot="1" noChangeAspect="1" noChangeArrowheads="1" noTextEdit="1"/>
          </p:cNvSpPr>
          <p:nvPr>
            <p:ph type="sldImg"/>
          </p:nvPr>
        </p:nvSpPr>
        <p:spPr>
          <a:ln/>
        </p:spPr>
      </p:sp>
      <p:sp>
        <p:nvSpPr>
          <p:cNvPr id="14745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708067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05C0EC59-17A9-844B-AA90-98DAA654071A}"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35</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48482" name="Rectangle 2"/>
          <p:cNvSpPr>
            <a:spLocks noGrp="1" noRot="1" noChangeAspect="1" noChangeArrowheads="1" noTextEdit="1"/>
          </p:cNvSpPr>
          <p:nvPr>
            <p:ph type="sldImg"/>
          </p:nvPr>
        </p:nvSpPr>
        <p:spPr>
          <a:ln/>
        </p:spPr>
      </p:sp>
      <p:sp>
        <p:nvSpPr>
          <p:cNvPr id="14848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885868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7BDAD653-654C-8943-A33E-614E4B059E70}"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36</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50530" name="Rectangle 2"/>
          <p:cNvSpPr>
            <a:spLocks noGrp="1" noRot="1" noChangeAspect="1" noChangeArrowheads="1" noTextEdit="1"/>
          </p:cNvSpPr>
          <p:nvPr>
            <p:ph type="sldImg"/>
          </p:nvPr>
        </p:nvSpPr>
        <p:spPr>
          <a:ln/>
        </p:spPr>
      </p:sp>
      <p:sp>
        <p:nvSpPr>
          <p:cNvPr id="15053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964464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39</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9F69C7-A482-D845-8E0C-81979B98A248}" type="slidenum">
              <a:rPr lang="en-US">
                <a:solidFill>
                  <a:prstClr val="black"/>
                </a:solidFill>
              </a:rPr>
              <a:pPr/>
              <a:t>4</a:t>
            </a:fld>
            <a:endParaRPr lang="en-US">
              <a:solidFill>
                <a:prstClr val="black"/>
              </a:solidFill>
            </a:endParaRPr>
          </a:p>
        </p:txBody>
      </p:sp>
      <p:sp>
        <p:nvSpPr>
          <p:cNvPr id="8007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07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2C0763-AEE0-3044-ADA7-A6AE0FE58D3A}" type="slidenum">
              <a:rPr lang="en-US">
                <a:solidFill>
                  <a:prstClr val="black"/>
                </a:solidFill>
              </a:rPr>
              <a:pPr/>
              <a:t>5</a:t>
            </a:fld>
            <a:endParaRPr lang="en-US">
              <a:solidFill>
                <a:prstClr val="black"/>
              </a:solidFill>
            </a:endParaRPr>
          </a:p>
        </p:txBody>
      </p:sp>
      <p:sp>
        <p:nvSpPr>
          <p:cNvPr id="8028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28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27FF052-286B-B140-BC10-3B15C3631526}" type="slidenum">
              <a:rPr lang="en-US">
                <a:solidFill>
                  <a:prstClr val="black"/>
                </a:solidFill>
              </a:rPr>
              <a:pPr/>
              <a:t>6</a:t>
            </a:fld>
            <a:endParaRPr lang="en-US">
              <a:solidFill>
                <a:prstClr val="black"/>
              </a:solidFill>
            </a:endParaRPr>
          </a:p>
        </p:txBody>
      </p:sp>
      <p:sp>
        <p:nvSpPr>
          <p:cNvPr id="80486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486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866A48-403B-7847-81EE-C188ED343108}" type="slidenum">
              <a:rPr lang="en-US">
                <a:solidFill>
                  <a:prstClr val="black"/>
                </a:solidFill>
              </a:rPr>
              <a:pPr/>
              <a:t>7</a:t>
            </a:fld>
            <a:endParaRPr lang="en-US">
              <a:solidFill>
                <a:prstClr val="black"/>
              </a:solidFill>
            </a:endParaRPr>
          </a:p>
        </p:txBody>
      </p:sp>
      <p:sp>
        <p:nvSpPr>
          <p:cNvPr id="8069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69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FA8CA765-3524-1D49-BD1F-78F21518E4F9}"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7966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66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73470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9DD1E7-1029-A444-88F6-47DA9ADE4A0E}" type="slidenum">
              <a:rPr lang="en-US">
                <a:solidFill>
                  <a:prstClr val="black"/>
                </a:solidFill>
              </a:rPr>
              <a:pPr/>
              <a:t>9</a:t>
            </a:fld>
            <a:endParaRPr lang="en-US">
              <a:solidFill>
                <a:prstClr val="black"/>
              </a:solidFill>
            </a:endParaRPr>
          </a:p>
        </p:txBody>
      </p:sp>
      <p:sp>
        <p:nvSpPr>
          <p:cNvPr id="8089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089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7F90308-D6A5-1C43-B00B-09485636B30A}"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EF65E665-BF67-B942-8112-8882EBF3F0C5}"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29.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24.xml"/><Relationship Id="rId5" Type="http://schemas.openxmlformats.org/officeDocument/2006/relationships/slide" Target="slide12.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slideLayout" Target="../slideLayouts/slideLayout13.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Pointers and Arrays</a:t>
            </a:r>
          </a:p>
        </p:txBody>
      </p:sp>
      <p:sp>
        <p:nvSpPr>
          <p:cNvPr id="4" name="Rectangle 22"/>
          <p:cNvSpPr>
            <a:spLocks noChangeArrowheads="1"/>
          </p:cNvSpPr>
          <p:nvPr/>
        </p:nvSpPr>
        <p:spPr bwMode="auto">
          <a:xfrm>
            <a:off x="1671638" y="573088"/>
            <a:ext cx="1490292"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11</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743200" y="1601405"/>
            <a:ext cx="3581400" cy="553998"/>
          </a:xfrm>
          <a:prstGeom prst="rect">
            <a:avLst/>
          </a:prstGeom>
          <a:noFill/>
          <a:ln w="9525">
            <a:noFill/>
            <a:miter lim="800000"/>
            <a:headEnd/>
            <a:tailEnd/>
          </a:ln>
          <a:effectLst/>
        </p:spPr>
        <p:txBody>
          <a:bodyPr wrap="square">
            <a:prstTxWarp prst="textNoShape">
              <a:avLst/>
            </a:prstTxWarp>
            <a:spAutoFit/>
          </a:bodyPr>
          <a:lstStyle/>
          <a:p>
            <a:pPr algn="just"/>
            <a:r>
              <a:rPr lang="en-US" sz="1000" b="0" dirty="0"/>
              <a:t>Orlando ran her eyes through it and then, using the first finger of her right hand as pointer, read out the following facts as being most germane to the matter. </a:t>
            </a:r>
            <a:r>
              <a:rPr lang="en-US" sz="1000" b="0" i="1" dirty="0"/>
              <a:t>.</a:t>
            </a:r>
            <a:endParaRPr lang="en-US" sz="1000" b="0" i="1" dirty="0">
              <a:solidFill>
                <a:srgbClr val="000000"/>
              </a:solidFill>
            </a:endParaRPr>
          </a:p>
        </p:txBody>
      </p:sp>
      <p:sp>
        <p:nvSpPr>
          <p:cNvPr id="7" name="Rectangle 25"/>
          <p:cNvSpPr>
            <a:spLocks noChangeArrowheads="1"/>
          </p:cNvSpPr>
          <p:nvPr/>
        </p:nvSpPr>
        <p:spPr bwMode="auto">
          <a:xfrm>
            <a:off x="4267200" y="2039779"/>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Virginia Woolf, </a:t>
            </a:r>
            <a:r>
              <a:rPr lang="en-US" sz="1000" b="0" i="1" dirty="0"/>
              <a:t>Orlando,</a:t>
            </a:r>
            <a:r>
              <a:rPr lang="en-US" sz="1000" b="0" dirty="0"/>
              <a:t> 1928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11.1  The structure of memory</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11.2  Pointers</a:t>
            </a: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11.3  Arrays</a:t>
            </a: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11.4  Pointer arithmetic</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Data Types in C++</a:t>
            </a:r>
            <a:endParaRPr lang="en-US" sz="4000" dirty="0">
              <a:solidFill>
                <a:schemeClr val="tx1"/>
              </a:solidFill>
            </a:endParaRPr>
          </a:p>
        </p:txBody>
      </p:sp>
      <p:sp>
        <p:nvSpPr>
          <p:cNvPr id="795664" name="Text Box 16"/>
          <p:cNvSpPr txBox="1">
            <a:spLocks noChangeArrowheads="1"/>
          </p:cNvSpPr>
          <p:nvPr/>
        </p:nvSpPr>
        <p:spPr bwMode="auto">
          <a:xfrm>
            <a:off x="482600" y="1343025"/>
            <a:ext cx="8128000" cy="4512004"/>
          </a:xfrm>
          <a:prstGeom prst="rect">
            <a:avLst/>
          </a:prstGeom>
          <a:noFill/>
          <a:ln w="9525">
            <a:noFill/>
            <a:miter lim="800000"/>
            <a:headEnd/>
            <a:tailEnd/>
          </a:ln>
          <a:effectLst/>
        </p:spPr>
        <p:txBody>
          <a:bodyPr>
            <a:prstTxWarp prst="textNoShape">
              <a:avLst/>
            </a:prstTxWarp>
            <a:spAutoFit/>
          </a:bodyPr>
          <a:lstStyle/>
          <a:p>
            <a:pPr>
              <a:lnSpc>
                <a:spcPct val="85000"/>
              </a:lnSpc>
              <a:spcAft>
                <a:spcPts val="1200"/>
              </a:spcAft>
            </a:pPr>
            <a:r>
              <a:rPr lang="en-US" sz="2400" b="0" dirty="0"/>
              <a:t>The data types that C++ inherits from C:</a:t>
            </a:r>
          </a:p>
          <a:p>
            <a:pPr marL="342900" indent="-342900">
              <a:lnSpc>
                <a:spcPct val="85000"/>
              </a:lnSpc>
              <a:spcAft>
                <a:spcPts val="1200"/>
              </a:spcAft>
              <a:buFont typeface="Arial" panose="020B0604020202020204" pitchFamily="34" charset="0"/>
              <a:buChar char="•"/>
            </a:pPr>
            <a:r>
              <a:rPr lang="en-US" altLang="zh-CN" sz="2400" b="0" dirty="0"/>
              <a:t>Atomic (primitive) types:</a:t>
            </a:r>
            <a:endParaRPr lang="en-US" altLang="zh-CN" sz="2600" b="0" dirty="0"/>
          </a:p>
          <a:p>
            <a:pPr marL="742950" lvl="1" indent="-285750">
              <a:lnSpc>
                <a:spcPct val="85000"/>
              </a:lnSpc>
              <a:spcAft>
                <a:spcPts val="1200"/>
              </a:spcAft>
              <a:buFontTx/>
              <a:buChar char="–"/>
            </a:pPr>
            <a:r>
              <a:rPr lang="en-US" altLang="zh-CN" sz="2000" dirty="0">
                <a:solidFill>
                  <a:srgbClr val="000000"/>
                </a:solidFill>
                <a:latin typeface="Courier New" charset="0"/>
                <a:ea typeface="ＭＳ Ｐゴシック" charset="-128"/>
              </a:rPr>
              <a:t>short</a:t>
            </a:r>
            <a:r>
              <a:rPr lang="en-US" altLang="zh-CN" sz="2400" b="0" dirty="0">
                <a:solidFill>
                  <a:srgbClr val="000000"/>
                </a:solidFill>
                <a:ea typeface="ＭＳ Ｐゴシック" charset="-128"/>
              </a:rPr>
              <a:t>, </a:t>
            </a:r>
            <a:r>
              <a:rPr lang="en-US" altLang="zh-CN" sz="2000" dirty="0" err="1">
                <a:solidFill>
                  <a:srgbClr val="000000"/>
                </a:solidFill>
                <a:latin typeface="Courier New" charset="0"/>
                <a:ea typeface="ＭＳ Ｐゴシック" charset="-128"/>
              </a:rPr>
              <a:t>int</a:t>
            </a:r>
            <a:r>
              <a:rPr lang="en-US" altLang="zh-CN" sz="2400" b="0" dirty="0">
                <a:solidFill>
                  <a:srgbClr val="000000"/>
                </a:solidFill>
                <a:ea typeface="ＭＳ Ｐゴシック" charset="-128"/>
              </a:rPr>
              <a:t>, </a:t>
            </a:r>
            <a:r>
              <a:rPr lang="en-US" altLang="zh-CN" sz="2000" dirty="0">
                <a:solidFill>
                  <a:srgbClr val="000000"/>
                </a:solidFill>
                <a:latin typeface="Courier New" charset="0"/>
                <a:ea typeface="ＭＳ Ｐゴシック" charset="-128"/>
              </a:rPr>
              <a:t>long</a:t>
            </a:r>
            <a:r>
              <a:rPr lang="en-US" altLang="zh-CN" sz="2400" b="0" dirty="0">
                <a:solidFill>
                  <a:srgbClr val="000000"/>
                </a:solidFill>
                <a:ea typeface="ＭＳ Ｐゴシック" charset="-128"/>
              </a:rPr>
              <a:t>, and their </a:t>
            </a:r>
            <a:r>
              <a:rPr lang="en-US" altLang="zh-CN" sz="2000" dirty="0">
                <a:solidFill>
                  <a:srgbClr val="000000"/>
                </a:solidFill>
                <a:latin typeface="Courier New" charset="0"/>
                <a:ea typeface="ＭＳ Ｐゴシック" charset="-128"/>
              </a:rPr>
              <a:t>unsigned</a:t>
            </a:r>
            <a:r>
              <a:rPr lang="en-US" altLang="zh-CN" sz="2400" b="0" dirty="0">
                <a:solidFill>
                  <a:srgbClr val="000000"/>
                </a:solidFill>
                <a:ea typeface="ＭＳ Ｐゴシック" charset="-128"/>
              </a:rPr>
              <a:t> variants</a:t>
            </a:r>
          </a:p>
          <a:p>
            <a:pPr marL="742950" lvl="1" indent="-285750">
              <a:lnSpc>
                <a:spcPct val="85000"/>
              </a:lnSpc>
              <a:spcAft>
                <a:spcPts val="1200"/>
              </a:spcAft>
              <a:buFontTx/>
              <a:buChar char="–"/>
            </a:pPr>
            <a:r>
              <a:rPr lang="en-US" altLang="zh-CN" sz="2000" dirty="0">
                <a:solidFill>
                  <a:srgbClr val="000000"/>
                </a:solidFill>
                <a:latin typeface="Courier New" charset="0"/>
                <a:ea typeface="ＭＳ Ｐゴシック" charset="-128"/>
              </a:rPr>
              <a:t>float</a:t>
            </a:r>
            <a:r>
              <a:rPr lang="en-US" altLang="zh-CN" sz="2400" b="0" dirty="0">
                <a:solidFill>
                  <a:srgbClr val="000000"/>
                </a:solidFill>
                <a:ea typeface="ＭＳ Ｐゴシック" charset="-128"/>
              </a:rPr>
              <a:t>, </a:t>
            </a:r>
            <a:r>
              <a:rPr lang="en-US" altLang="zh-CN" sz="2000" dirty="0">
                <a:solidFill>
                  <a:srgbClr val="000000"/>
                </a:solidFill>
                <a:latin typeface="Courier New" charset="0"/>
                <a:ea typeface="ＭＳ Ｐゴシック" charset="-128"/>
              </a:rPr>
              <a:t>double</a:t>
            </a:r>
            <a:r>
              <a:rPr lang="en-US" altLang="zh-CN" sz="2400" b="0" dirty="0">
                <a:solidFill>
                  <a:srgbClr val="000000"/>
                </a:solidFill>
                <a:ea typeface="ＭＳ Ｐゴシック" charset="-128"/>
              </a:rPr>
              <a:t>, and </a:t>
            </a:r>
            <a:r>
              <a:rPr lang="en-US" altLang="zh-CN" sz="2000" dirty="0">
                <a:solidFill>
                  <a:srgbClr val="000000"/>
                </a:solidFill>
                <a:latin typeface="Courier New" charset="0"/>
                <a:ea typeface="ＭＳ Ｐゴシック" charset="-128"/>
              </a:rPr>
              <a:t>long</a:t>
            </a:r>
            <a:r>
              <a:rPr lang="en-US" altLang="zh-CN" sz="2000" b="0" dirty="0">
                <a:solidFill>
                  <a:srgbClr val="000000"/>
                </a:solidFill>
                <a:ea typeface="ＭＳ Ｐゴシック" charset="-128"/>
              </a:rPr>
              <a:t> </a:t>
            </a:r>
            <a:r>
              <a:rPr lang="en-US" altLang="zh-CN" sz="2000" dirty="0">
                <a:solidFill>
                  <a:srgbClr val="000000"/>
                </a:solidFill>
                <a:latin typeface="Courier New" charset="0"/>
                <a:ea typeface="ＭＳ Ｐゴシック" charset="-128"/>
              </a:rPr>
              <a:t>double</a:t>
            </a:r>
          </a:p>
          <a:p>
            <a:pPr marL="742950" lvl="1" indent="-285750">
              <a:lnSpc>
                <a:spcPct val="85000"/>
              </a:lnSpc>
              <a:spcAft>
                <a:spcPts val="1200"/>
              </a:spcAft>
              <a:buFontTx/>
              <a:buChar char="–"/>
            </a:pPr>
            <a:r>
              <a:rPr lang="en-US" altLang="zh-CN" sz="2000" dirty="0">
                <a:solidFill>
                  <a:srgbClr val="000000"/>
                </a:solidFill>
                <a:latin typeface="Courier New" charset="0"/>
                <a:ea typeface="ＭＳ Ｐゴシック" charset="-128"/>
              </a:rPr>
              <a:t>char</a:t>
            </a:r>
          </a:p>
          <a:p>
            <a:pPr marL="742950" lvl="1" indent="-285750">
              <a:lnSpc>
                <a:spcPct val="85000"/>
              </a:lnSpc>
              <a:spcAft>
                <a:spcPts val="1200"/>
              </a:spcAft>
              <a:buFontTx/>
              <a:buChar char="–"/>
            </a:pPr>
            <a:r>
              <a:rPr lang="en-US" altLang="zh-CN" sz="2000" dirty="0">
                <a:solidFill>
                  <a:srgbClr val="000000"/>
                </a:solidFill>
                <a:latin typeface="Courier New" charset="0"/>
                <a:ea typeface="ＭＳ Ｐゴシック" charset="-128"/>
              </a:rPr>
              <a:t>bool</a:t>
            </a:r>
            <a:endParaRPr lang="en-US" altLang="zh-CN" sz="2000" b="0" dirty="0">
              <a:solidFill>
                <a:srgbClr val="000000"/>
              </a:solidFill>
              <a:ea typeface="ＭＳ Ｐゴシック" charset="-128"/>
            </a:endParaRPr>
          </a:p>
          <a:p>
            <a:pPr marL="342900" lvl="0" indent="-342900">
              <a:lnSpc>
                <a:spcPct val="85000"/>
              </a:lnSpc>
              <a:spcAft>
                <a:spcPts val="1200"/>
              </a:spcAft>
              <a:buFontTx/>
              <a:buChar char="•"/>
            </a:pPr>
            <a:r>
              <a:rPr lang="en-US" altLang="zh-CN" sz="2400" b="0" dirty="0">
                <a:solidFill>
                  <a:srgbClr val="000000"/>
                </a:solidFill>
              </a:rPr>
              <a:t>Enumerated types defined using the </a:t>
            </a:r>
            <a:r>
              <a:rPr lang="en-US" altLang="zh-CN" sz="2000" dirty="0" err="1">
                <a:solidFill>
                  <a:srgbClr val="000000"/>
                </a:solidFill>
                <a:latin typeface="Courier New" charset="0"/>
              </a:rPr>
              <a:t>enum</a:t>
            </a:r>
            <a:r>
              <a:rPr lang="en-US" altLang="zh-CN" sz="2000" dirty="0">
                <a:solidFill>
                  <a:srgbClr val="000000"/>
                </a:solidFill>
              </a:rPr>
              <a:t> </a:t>
            </a:r>
            <a:r>
              <a:rPr lang="en-US" altLang="zh-CN" sz="2400" b="0" dirty="0">
                <a:solidFill>
                  <a:srgbClr val="000000"/>
                </a:solidFill>
              </a:rPr>
              <a:t>keyword</a:t>
            </a:r>
          </a:p>
          <a:p>
            <a:pPr marL="342900" lvl="0" indent="-342900">
              <a:lnSpc>
                <a:spcPct val="85000"/>
              </a:lnSpc>
              <a:spcAft>
                <a:spcPts val="1200"/>
              </a:spcAft>
              <a:buFontTx/>
              <a:buChar char="•"/>
            </a:pPr>
            <a:r>
              <a:rPr lang="en-US" altLang="zh-CN" sz="2400" b="0" dirty="0">
                <a:solidFill>
                  <a:srgbClr val="000000"/>
                </a:solidFill>
              </a:rPr>
              <a:t>Structure types defined using the </a:t>
            </a:r>
            <a:r>
              <a:rPr lang="en-US" altLang="zh-CN" sz="2000" dirty="0">
                <a:solidFill>
                  <a:srgbClr val="000000"/>
                </a:solidFill>
                <a:latin typeface="Courier New" charset="0"/>
              </a:rPr>
              <a:t>struct</a:t>
            </a:r>
            <a:r>
              <a:rPr lang="en-US" altLang="zh-CN" sz="2000" dirty="0">
                <a:solidFill>
                  <a:srgbClr val="000000"/>
                </a:solidFill>
              </a:rPr>
              <a:t> </a:t>
            </a:r>
            <a:r>
              <a:rPr lang="en-US" altLang="zh-CN" sz="2400" b="0" dirty="0">
                <a:solidFill>
                  <a:srgbClr val="000000"/>
                </a:solidFill>
              </a:rPr>
              <a:t>keyword</a:t>
            </a:r>
          </a:p>
          <a:p>
            <a:pPr marL="342900" lvl="0" indent="-342900">
              <a:lnSpc>
                <a:spcPct val="85000"/>
              </a:lnSpc>
              <a:spcAft>
                <a:spcPts val="1200"/>
              </a:spcAft>
              <a:buFontTx/>
              <a:buChar char="•"/>
            </a:pPr>
            <a:r>
              <a:rPr lang="en-US" altLang="zh-CN" sz="2400" b="0" dirty="0">
                <a:solidFill>
                  <a:srgbClr val="FF0000"/>
                </a:solidFill>
              </a:rPr>
              <a:t>Arrays of some base type</a:t>
            </a:r>
          </a:p>
          <a:p>
            <a:pPr marL="342900" lvl="0" indent="-342900">
              <a:lnSpc>
                <a:spcPct val="85000"/>
              </a:lnSpc>
              <a:spcAft>
                <a:spcPts val="1200"/>
              </a:spcAft>
              <a:buFontTx/>
              <a:buChar char="•"/>
            </a:pPr>
            <a:r>
              <a:rPr lang="en-US" altLang="zh-CN" sz="2400" b="0" dirty="0">
                <a:solidFill>
                  <a:srgbClr val="FF0000"/>
                </a:solidFill>
              </a:rPr>
              <a:t>Pointers to a target type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56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56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566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566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9566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9566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9566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9566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9566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908" name="Rectangle 12"/>
          <p:cNvSpPr>
            <a:spLocks noChangeArrowheads="1"/>
          </p:cNvSpPr>
          <p:nvPr/>
        </p:nvSpPr>
        <p:spPr bwMode="auto">
          <a:xfrm>
            <a:off x="482600" y="1219200"/>
            <a:ext cx="8280400" cy="53340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memory space required to represent a value depends on the type of value.  Although the C++ standard actually allows compilers some flexibility, the following sizes are typical:</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lvl="0" indent="-342900">
              <a:lnSpc>
                <a:spcPct val="85000"/>
              </a:lnSpc>
              <a:spcAft>
                <a:spcPts val="1200"/>
              </a:spcAft>
              <a:buFontTx/>
              <a:buChar char="•"/>
            </a:pPr>
            <a:endParaRPr lang="en-US" altLang="zh-CN" sz="2400" b="0" dirty="0">
              <a:solidFill>
                <a:srgbClr val="000000"/>
              </a:solidFill>
            </a:endParaRPr>
          </a:p>
          <a:p>
            <a:pPr marL="342900" lvl="0" indent="-342900">
              <a:lnSpc>
                <a:spcPct val="85000"/>
              </a:lnSpc>
              <a:spcAft>
                <a:spcPts val="1200"/>
              </a:spcAft>
              <a:buFontTx/>
              <a:buChar char="•"/>
            </a:pPr>
            <a:r>
              <a:rPr lang="en-US" altLang="zh-CN" sz="2400" b="0" dirty="0">
                <a:solidFill>
                  <a:srgbClr val="000000"/>
                </a:solidFill>
              </a:rPr>
              <a:t>Enumerated types are typically assigned the space of an </a:t>
            </a:r>
            <a:r>
              <a:rPr lang="en-US" altLang="zh-CN" sz="2000" dirty="0">
                <a:solidFill>
                  <a:srgbClr val="000000"/>
                </a:solidFill>
                <a:latin typeface="Courier New" charset="0"/>
              </a:rPr>
              <a:t>int</a:t>
            </a:r>
            <a:r>
              <a:rPr lang="en-US" altLang="zh-CN" sz="2400" b="0" dirty="0">
                <a:solidFill>
                  <a:srgbClr val="000000"/>
                </a:solidFill>
              </a:rPr>
              <a:t>.</a:t>
            </a:r>
          </a:p>
          <a:p>
            <a:pPr marL="342900" lvl="0" indent="-342900">
              <a:lnSpc>
                <a:spcPct val="85000"/>
              </a:lnSpc>
              <a:spcAft>
                <a:spcPts val="1200"/>
              </a:spcAft>
              <a:buFontTx/>
              <a:buChar char="•"/>
            </a:pPr>
            <a:r>
              <a:rPr lang="en-US" altLang="zh-CN" sz="2400" b="0" dirty="0">
                <a:solidFill>
                  <a:srgbClr val="000000"/>
                </a:solidFill>
              </a:rPr>
              <a:t>Structure types have a size equal to the sum of their fields.</a:t>
            </a:r>
          </a:p>
          <a:p>
            <a:pPr marL="342900" lvl="0" indent="-342900">
              <a:lnSpc>
                <a:spcPct val="85000"/>
              </a:lnSpc>
              <a:spcAft>
                <a:spcPts val="1200"/>
              </a:spcAft>
              <a:buFontTx/>
              <a:buChar char="•"/>
            </a:pPr>
            <a:r>
              <a:rPr lang="en-US" altLang="zh-CN" sz="2400" b="0" dirty="0">
                <a:solidFill>
                  <a:srgbClr val="000000"/>
                </a:solidFill>
              </a:rPr>
              <a:t>Arrays take up the element size times the number of elements.</a:t>
            </a:r>
          </a:p>
          <a:p>
            <a:pPr marL="342900" lvl="0" indent="-342900">
              <a:lnSpc>
                <a:spcPct val="85000"/>
              </a:lnSpc>
              <a:spcAft>
                <a:spcPts val="1200"/>
              </a:spcAft>
              <a:buFontTx/>
              <a:buChar char="•"/>
            </a:pPr>
            <a:r>
              <a:rPr lang="en-US" altLang="zh-CN" sz="2400" b="0" dirty="0">
                <a:solidFill>
                  <a:srgbClr val="000000"/>
                </a:solidFill>
              </a:rPr>
              <a:t>Pointers take up the space needed to hold an </a:t>
            </a:r>
            <a:r>
              <a:rPr lang="en-US" altLang="zh-CN" sz="2400" b="0" dirty="0">
                <a:solidFill>
                  <a:srgbClr val="FF0000"/>
                </a:solidFill>
              </a:rPr>
              <a:t>address</a:t>
            </a:r>
            <a:r>
              <a:rPr lang="en-US" altLang="zh-CN" sz="2400" b="0" dirty="0">
                <a:solidFill>
                  <a:srgbClr val="000000"/>
                </a:solidFill>
              </a:rPr>
              <a:t>, which is 4 bytes on a </a:t>
            </a:r>
            <a:r>
              <a:rPr lang="en-US" altLang="zh-CN" sz="2400" b="0" dirty="0">
                <a:solidFill>
                  <a:srgbClr val="FF0000"/>
                </a:solidFill>
              </a:rPr>
              <a:t>32-bit machine</a:t>
            </a:r>
            <a:r>
              <a:rPr lang="en-US" altLang="zh-CN" sz="2400" b="0" dirty="0">
                <a:solidFill>
                  <a:srgbClr val="000000"/>
                </a:solidFill>
              </a:rPr>
              <a:t> and 8 bytes on a </a:t>
            </a:r>
            <a:r>
              <a:rPr lang="en-US" altLang="zh-CN" sz="2400" b="0" dirty="0">
                <a:solidFill>
                  <a:srgbClr val="FF0000"/>
                </a:solidFill>
              </a:rPr>
              <a:t>64-bit machine</a:t>
            </a:r>
            <a:r>
              <a:rPr lang="en-US" altLang="zh-CN" sz="2400" b="0" dirty="0">
                <a:solidFill>
                  <a:srgbClr val="000000"/>
                </a:solidFill>
              </a:rPr>
              <a:t>.</a:t>
            </a:r>
          </a:p>
          <a:p>
            <a:pPr marL="342900" lvl="0" indent="-342900">
              <a:lnSpc>
                <a:spcPct val="85000"/>
              </a:lnSpc>
              <a:spcAft>
                <a:spcPts val="1200"/>
              </a:spcAft>
              <a:buFontTx/>
              <a:buChar char="•"/>
            </a:pPr>
            <a:r>
              <a:rPr lang="en-US" altLang="zh-CN" sz="2000" dirty="0" err="1">
                <a:solidFill>
                  <a:srgbClr val="000000"/>
                </a:solidFill>
                <a:latin typeface="Courier New" charset="0"/>
              </a:rPr>
              <a:t>sizeof</a:t>
            </a:r>
            <a:r>
              <a:rPr lang="en-US" altLang="zh-CN" sz="2000" dirty="0">
                <a:solidFill>
                  <a:srgbClr val="000000"/>
                </a:solidFill>
                <a:latin typeface="Courier New" charset="0"/>
              </a:rPr>
              <a:t>(t)</a:t>
            </a:r>
            <a:r>
              <a:rPr lang="en-US" altLang="zh-CN" sz="2400" b="0" dirty="0">
                <a:solidFill>
                  <a:srgbClr val="000000"/>
                </a:solidFill>
              </a:rPr>
              <a:t> returns the number of bytes required to store a value of the type </a:t>
            </a:r>
            <a:r>
              <a:rPr lang="en-US" altLang="zh-CN" sz="2000" dirty="0">
                <a:solidFill>
                  <a:srgbClr val="000000"/>
                </a:solidFill>
                <a:latin typeface="Courier New" charset="0"/>
              </a:rPr>
              <a:t>t</a:t>
            </a:r>
            <a:r>
              <a:rPr lang="en-US" altLang="zh-CN" sz="2400" b="0" dirty="0">
                <a:solidFill>
                  <a:srgbClr val="000000"/>
                </a:solidFill>
              </a:rPr>
              <a:t>; </a:t>
            </a:r>
            <a:r>
              <a:rPr lang="en-US" altLang="zh-CN" sz="2000" dirty="0" err="1">
                <a:solidFill>
                  <a:srgbClr val="000000"/>
                </a:solidFill>
                <a:latin typeface="Courier New" charset="0"/>
              </a:rPr>
              <a:t>sizeof</a:t>
            </a:r>
            <a:r>
              <a:rPr lang="en-US" altLang="zh-CN" sz="2000" dirty="0">
                <a:solidFill>
                  <a:srgbClr val="000000"/>
                </a:solidFill>
                <a:latin typeface="Courier New" charset="0"/>
              </a:rPr>
              <a:t> x</a:t>
            </a:r>
            <a:r>
              <a:rPr lang="en-US" altLang="zh-CN" sz="2400" b="0" dirty="0">
                <a:solidFill>
                  <a:srgbClr val="000000"/>
                </a:solidFill>
              </a:rPr>
              <a:t> returns the size of the variable </a:t>
            </a:r>
            <a:r>
              <a:rPr lang="en-US" altLang="zh-CN" sz="2000" dirty="0">
                <a:solidFill>
                  <a:srgbClr val="000000"/>
                </a:solidFill>
                <a:latin typeface="Courier New" charset="0"/>
              </a:rPr>
              <a:t>x</a:t>
            </a:r>
            <a:r>
              <a:rPr lang="en-US" altLang="zh-CN" sz="2400" b="0" dirty="0">
                <a:solidFill>
                  <a:srgbClr val="000000"/>
                </a:solidFill>
              </a:rPr>
              <a:t>.</a:t>
            </a:r>
          </a:p>
        </p:txBody>
      </p:sp>
      <p:sp>
        <p:nvSpPr>
          <p:cNvPr id="84889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Sizes of the Fundamental Types</a:t>
            </a:r>
          </a:p>
        </p:txBody>
      </p:sp>
      <p:sp>
        <p:nvSpPr>
          <p:cNvPr id="848910" name="Text Box 14"/>
          <p:cNvSpPr txBox="1">
            <a:spLocks noChangeArrowheads="1"/>
          </p:cNvSpPr>
          <p:nvPr/>
        </p:nvSpPr>
        <p:spPr bwMode="auto">
          <a:xfrm>
            <a:off x="981075" y="2312988"/>
            <a:ext cx="8382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1 byte</a:t>
            </a:r>
          </a:p>
          <a:p>
            <a:pPr algn="ctr">
              <a:lnSpc>
                <a:spcPct val="85000"/>
              </a:lnSpc>
            </a:pPr>
            <a:r>
              <a:rPr lang="en-US" sz="1800" b="0">
                <a:solidFill>
                  <a:srgbClr val="000000"/>
                </a:solidFill>
              </a:rPr>
              <a:t>(8 bits)</a:t>
            </a:r>
          </a:p>
        </p:txBody>
      </p:sp>
      <p:sp>
        <p:nvSpPr>
          <p:cNvPr id="848912" name="Line 16"/>
          <p:cNvSpPr>
            <a:spLocks noChangeShapeType="1"/>
          </p:cNvSpPr>
          <p:nvPr/>
        </p:nvSpPr>
        <p:spPr bwMode="auto">
          <a:xfrm>
            <a:off x="939800" y="2832100"/>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3" name="Text Box 17"/>
          <p:cNvSpPr txBox="1">
            <a:spLocks noChangeArrowheads="1"/>
          </p:cNvSpPr>
          <p:nvPr/>
        </p:nvSpPr>
        <p:spPr bwMode="auto">
          <a:xfrm>
            <a:off x="2286000" y="2311400"/>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dirty="0">
                <a:solidFill>
                  <a:srgbClr val="000000"/>
                </a:solidFill>
              </a:rPr>
              <a:t>2 bytes</a:t>
            </a:r>
          </a:p>
          <a:p>
            <a:pPr algn="ctr">
              <a:lnSpc>
                <a:spcPct val="85000"/>
              </a:lnSpc>
            </a:pPr>
            <a:r>
              <a:rPr lang="en-US" sz="1800" b="0" dirty="0">
                <a:solidFill>
                  <a:srgbClr val="000000"/>
                </a:solidFill>
              </a:rPr>
              <a:t>(16 bits)</a:t>
            </a:r>
          </a:p>
        </p:txBody>
      </p:sp>
      <p:sp>
        <p:nvSpPr>
          <p:cNvPr id="848914" name="Line 18"/>
          <p:cNvSpPr>
            <a:spLocks noChangeShapeType="1"/>
          </p:cNvSpPr>
          <p:nvPr/>
        </p:nvSpPr>
        <p:spPr bwMode="auto">
          <a:xfrm>
            <a:off x="2301875" y="2830513"/>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5" name="Text Box 19"/>
          <p:cNvSpPr txBox="1">
            <a:spLocks noChangeArrowheads="1"/>
          </p:cNvSpPr>
          <p:nvPr/>
        </p:nvSpPr>
        <p:spPr bwMode="auto">
          <a:xfrm>
            <a:off x="3673475" y="2309813"/>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4 bytes</a:t>
            </a:r>
          </a:p>
          <a:p>
            <a:pPr algn="ctr">
              <a:lnSpc>
                <a:spcPct val="85000"/>
              </a:lnSpc>
            </a:pPr>
            <a:r>
              <a:rPr lang="en-US" sz="1800" b="0">
                <a:solidFill>
                  <a:srgbClr val="000000"/>
                </a:solidFill>
              </a:rPr>
              <a:t>(32 bits)</a:t>
            </a:r>
          </a:p>
        </p:txBody>
      </p:sp>
      <p:sp>
        <p:nvSpPr>
          <p:cNvPr id="848916" name="Line 20"/>
          <p:cNvSpPr>
            <a:spLocks noChangeShapeType="1"/>
          </p:cNvSpPr>
          <p:nvPr/>
        </p:nvSpPr>
        <p:spPr bwMode="auto">
          <a:xfrm>
            <a:off x="3689350" y="2828925"/>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7" name="Text Box 21"/>
          <p:cNvSpPr txBox="1">
            <a:spLocks noChangeArrowheads="1"/>
          </p:cNvSpPr>
          <p:nvPr/>
        </p:nvSpPr>
        <p:spPr bwMode="auto">
          <a:xfrm>
            <a:off x="5038725" y="2308225"/>
            <a:ext cx="9525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8 bytes</a:t>
            </a:r>
          </a:p>
          <a:p>
            <a:pPr algn="ctr">
              <a:lnSpc>
                <a:spcPct val="85000"/>
              </a:lnSpc>
            </a:pPr>
            <a:r>
              <a:rPr lang="en-US" sz="1800" b="0">
                <a:solidFill>
                  <a:srgbClr val="000000"/>
                </a:solidFill>
              </a:rPr>
              <a:t>(64 bits)</a:t>
            </a:r>
          </a:p>
        </p:txBody>
      </p:sp>
      <p:sp>
        <p:nvSpPr>
          <p:cNvPr id="848918" name="Line 22"/>
          <p:cNvSpPr>
            <a:spLocks noChangeShapeType="1"/>
          </p:cNvSpPr>
          <p:nvPr/>
        </p:nvSpPr>
        <p:spPr bwMode="auto">
          <a:xfrm>
            <a:off x="5054600" y="2827338"/>
            <a:ext cx="914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19" name="Text Box 23"/>
          <p:cNvSpPr txBox="1">
            <a:spLocks noChangeArrowheads="1"/>
          </p:cNvSpPr>
          <p:nvPr/>
        </p:nvSpPr>
        <p:spPr bwMode="auto">
          <a:xfrm>
            <a:off x="6705600" y="2306638"/>
            <a:ext cx="1066800" cy="558800"/>
          </a:xfrm>
          <a:prstGeom prst="rect">
            <a:avLst/>
          </a:prstGeom>
          <a:noFill/>
          <a:ln w="9525">
            <a:noFill/>
            <a:miter lim="800000"/>
            <a:headEnd/>
            <a:tailEnd/>
          </a:ln>
          <a:effectLst/>
        </p:spPr>
        <p:txBody>
          <a:bodyPr wrap="none">
            <a:prstTxWarp prst="textNoShape">
              <a:avLst/>
            </a:prstTxWarp>
            <a:spAutoFit/>
          </a:bodyPr>
          <a:lstStyle/>
          <a:p>
            <a:pPr algn="ctr">
              <a:lnSpc>
                <a:spcPct val="85000"/>
              </a:lnSpc>
            </a:pPr>
            <a:r>
              <a:rPr lang="en-US" sz="1800" b="0">
                <a:solidFill>
                  <a:srgbClr val="000000"/>
                </a:solidFill>
              </a:rPr>
              <a:t>16 bytes</a:t>
            </a:r>
          </a:p>
          <a:p>
            <a:pPr algn="ctr">
              <a:lnSpc>
                <a:spcPct val="85000"/>
              </a:lnSpc>
            </a:pPr>
            <a:r>
              <a:rPr lang="en-US" sz="1800" b="0">
                <a:solidFill>
                  <a:srgbClr val="000000"/>
                </a:solidFill>
              </a:rPr>
              <a:t>(128 bits)</a:t>
            </a:r>
          </a:p>
        </p:txBody>
      </p:sp>
      <p:sp>
        <p:nvSpPr>
          <p:cNvPr id="848920" name="Line 24"/>
          <p:cNvSpPr>
            <a:spLocks noChangeShapeType="1"/>
          </p:cNvSpPr>
          <p:nvPr/>
        </p:nvSpPr>
        <p:spPr bwMode="auto">
          <a:xfrm>
            <a:off x="6400800" y="2832100"/>
            <a:ext cx="1676400" cy="0"/>
          </a:xfrm>
          <a:prstGeom prst="line">
            <a:avLst/>
          </a:prstGeom>
          <a:noFill/>
          <a:ln w="9525">
            <a:solidFill>
              <a:schemeClr val="tx1"/>
            </a:solidFill>
            <a:round/>
            <a:headEnd/>
            <a:tailEnd/>
          </a:ln>
          <a:effectLst/>
        </p:spPr>
        <p:txBody>
          <a:bodyPr wrap="none" anchor="ctr">
            <a:prstTxWarp prst="textNoShape">
              <a:avLst/>
            </a:prstTxWarp>
          </a:bodyPr>
          <a:lstStyle/>
          <a:p>
            <a:endParaRPr lang="en-US" sz="1200">
              <a:solidFill>
                <a:srgbClr val="000000"/>
              </a:solidFill>
            </a:endParaRPr>
          </a:p>
        </p:txBody>
      </p:sp>
      <p:sp>
        <p:nvSpPr>
          <p:cNvPr id="848921" name="Text Box 25"/>
          <p:cNvSpPr txBox="1">
            <a:spLocks noChangeArrowheads="1"/>
          </p:cNvSpPr>
          <p:nvPr/>
        </p:nvSpPr>
        <p:spPr bwMode="auto">
          <a:xfrm>
            <a:off x="2286000" y="2854325"/>
            <a:ext cx="971550" cy="334707"/>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dirty="0">
                <a:solidFill>
                  <a:srgbClr val="000000"/>
                </a:solidFill>
                <a:latin typeface="Courier New" charset="0"/>
              </a:rPr>
              <a:t>short</a:t>
            </a:r>
          </a:p>
        </p:txBody>
      </p:sp>
      <p:sp>
        <p:nvSpPr>
          <p:cNvPr id="848922" name="Text Box 26"/>
          <p:cNvSpPr txBox="1">
            <a:spLocks noChangeArrowheads="1"/>
          </p:cNvSpPr>
          <p:nvPr/>
        </p:nvSpPr>
        <p:spPr bwMode="auto">
          <a:xfrm>
            <a:off x="914400" y="2854325"/>
            <a:ext cx="97155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char</a:t>
            </a:r>
          </a:p>
          <a:p>
            <a:pPr algn="ctr">
              <a:lnSpc>
                <a:spcPct val="85000"/>
              </a:lnSpc>
            </a:pPr>
            <a:r>
              <a:rPr lang="en-US" sz="1800">
                <a:solidFill>
                  <a:srgbClr val="000000"/>
                </a:solidFill>
                <a:latin typeface="Courier New" charset="0"/>
              </a:rPr>
              <a:t>bool</a:t>
            </a:r>
          </a:p>
        </p:txBody>
      </p:sp>
      <p:sp>
        <p:nvSpPr>
          <p:cNvPr id="848923" name="Text Box 27"/>
          <p:cNvSpPr txBox="1">
            <a:spLocks noChangeArrowheads="1"/>
          </p:cNvSpPr>
          <p:nvPr/>
        </p:nvSpPr>
        <p:spPr bwMode="auto">
          <a:xfrm>
            <a:off x="3657600" y="2854325"/>
            <a:ext cx="97155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int</a:t>
            </a:r>
          </a:p>
          <a:p>
            <a:pPr algn="ctr">
              <a:lnSpc>
                <a:spcPct val="85000"/>
              </a:lnSpc>
            </a:pPr>
            <a:r>
              <a:rPr lang="en-US" sz="1800">
                <a:solidFill>
                  <a:srgbClr val="000000"/>
                </a:solidFill>
                <a:latin typeface="Courier New" charset="0"/>
              </a:rPr>
              <a:t>float</a:t>
            </a:r>
          </a:p>
        </p:txBody>
      </p:sp>
      <p:sp>
        <p:nvSpPr>
          <p:cNvPr id="848924" name="Text Box 28"/>
          <p:cNvSpPr txBox="1">
            <a:spLocks noChangeArrowheads="1"/>
          </p:cNvSpPr>
          <p:nvPr/>
        </p:nvSpPr>
        <p:spPr bwMode="auto">
          <a:xfrm>
            <a:off x="4927600" y="2854325"/>
            <a:ext cx="1143000" cy="570156"/>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a:solidFill>
                  <a:srgbClr val="000000"/>
                </a:solidFill>
                <a:latin typeface="Courier New" charset="0"/>
              </a:rPr>
              <a:t>long</a:t>
            </a:r>
          </a:p>
          <a:p>
            <a:pPr algn="ctr">
              <a:lnSpc>
                <a:spcPct val="85000"/>
              </a:lnSpc>
            </a:pPr>
            <a:r>
              <a:rPr lang="en-US" sz="1800">
                <a:solidFill>
                  <a:srgbClr val="000000"/>
                </a:solidFill>
                <a:latin typeface="Courier New" charset="0"/>
              </a:rPr>
              <a:t>double</a:t>
            </a:r>
          </a:p>
        </p:txBody>
      </p:sp>
      <p:sp>
        <p:nvSpPr>
          <p:cNvPr id="848925" name="Text Box 29"/>
          <p:cNvSpPr txBox="1">
            <a:spLocks noChangeArrowheads="1"/>
          </p:cNvSpPr>
          <p:nvPr/>
        </p:nvSpPr>
        <p:spPr bwMode="auto">
          <a:xfrm>
            <a:off x="6248400" y="2854325"/>
            <a:ext cx="1981200" cy="334707"/>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800" dirty="0">
                <a:solidFill>
                  <a:srgbClr val="000000"/>
                </a:solidFill>
                <a:latin typeface="Courier New" charset="0"/>
              </a:rPr>
              <a:t>long double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8908">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8908">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8908">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48908">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4890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a:t>
            </a:r>
          </a:p>
        </p:txBody>
      </p:sp>
      <p:sp>
        <p:nvSpPr>
          <p:cNvPr id="852995" name="Rectangle 3"/>
          <p:cNvSpPr>
            <a:spLocks noChangeArrowheads="1"/>
          </p:cNvSpPr>
          <p:nvPr/>
        </p:nvSpPr>
        <p:spPr bwMode="auto">
          <a:xfrm>
            <a:off x="482600" y="1155700"/>
            <a:ext cx="8178800" cy="5473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altLang="zh-CN" sz="2400" b="0" dirty="0">
                <a:solidFill>
                  <a:srgbClr val="000000"/>
                </a:solidFill>
              </a:rPr>
              <a:t>In C++, every data item is stored somewhere in memory and can therefore be identified with that address. Because C++ is designed to allow programmers to control data at the lowest level, it makes the fact that memory locations have addresses visible to the programmer.</a:t>
            </a:r>
          </a:p>
          <a:p>
            <a:pPr marL="342900" indent="-342900">
              <a:lnSpc>
                <a:spcPct val="85000"/>
              </a:lnSpc>
              <a:spcAft>
                <a:spcPts val="600"/>
              </a:spcAft>
              <a:buFontTx/>
              <a:buChar char="•"/>
            </a:pPr>
            <a:r>
              <a:rPr lang="en-US" altLang="zh-CN" sz="2400" b="0" dirty="0">
                <a:solidFill>
                  <a:srgbClr val="000000"/>
                </a:solidFill>
              </a:rPr>
              <a:t>A data item whose value is an address in memory is called a </a:t>
            </a:r>
            <a:r>
              <a:rPr lang="en-US" altLang="zh-CN" sz="2400" i="1" dirty="0">
                <a:solidFill>
                  <a:srgbClr val="FF0000"/>
                </a:solidFill>
              </a:rPr>
              <a:t>pointer</a:t>
            </a:r>
            <a:r>
              <a:rPr lang="en-US" altLang="zh-CN" sz="2400" b="0" dirty="0">
                <a:solidFill>
                  <a:srgbClr val="000000"/>
                </a:solidFill>
              </a:rPr>
              <a:t>, which can be manipulated just like any other kind of data.  In particularly, you can assign one pointer value to another, which means that the two pointers end up indicating the same data item.</a:t>
            </a: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Diagrams that involve pointers are typically represented in two different ways:</a:t>
            </a:r>
          </a:p>
          <a:p>
            <a:pPr marL="800100" lvl="1" indent="-342900">
              <a:lnSpc>
                <a:spcPct val="85000"/>
              </a:lnSpc>
              <a:spcAft>
                <a:spcPts val="600"/>
              </a:spcAft>
              <a:buFont typeface="Times New Roman" panose="02020603050405020304" pitchFamily="18" charset="0"/>
              <a:buChar char="‒"/>
            </a:pPr>
            <a:r>
              <a:rPr lang="en-US" altLang="zh-CN" sz="2400" b="0" dirty="0">
                <a:solidFill>
                  <a:srgbClr val="000000"/>
                </a:solidFill>
              </a:rPr>
              <a:t>Using memory addresses emphasizes the fact that </a:t>
            </a:r>
            <a:r>
              <a:rPr lang="en-US" altLang="zh-CN" sz="2400" b="0" dirty="0">
                <a:solidFill>
                  <a:srgbClr val="FF0000"/>
                </a:solidFill>
              </a:rPr>
              <a:t>pointers are just like integers</a:t>
            </a:r>
            <a:r>
              <a:rPr lang="en-US" altLang="zh-CN" sz="2400" b="0" dirty="0">
                <a:solidFill>
                  <a:srgbClr val="000000"/>
                </a:solidFill>
              </a:rPr>
              <a:t>.</a:t>
            </a:r>
          </a:p>
          <a:p>
            <a:pPr marL="800100" lvl="1" indent="-342900">
              <a:lnSpc>
                <a:spcPct val="85000"/>
              </a:lnSpc>
              <a:spcAft>
                <a:spcPts val="600"/>
              </a:spcAft>
              <a:buFont typeface="Times New Roman" panose="02020603050405020304" pitchFamily="18" charset="0"/>
              <a:buChar char="‒"/>
            </a:pPr>
            <a:r>
              <a:rPr lang="en-US" altLang="zh-CN" sz="2400" b="0" dirty="0">
                <a:solidFill>
                  <a:srgbClr val="000000"/>
                </a:solidFill>
              </a:rPr>
              <a:t>Conceptually, it often makes more sense to </a:t>
            </a:r>
            <a:r>
              <a:rPr lang="en-US" altLang="zh-CN" sz="2400" b="0" dirty="0">
                <a:solidFill>
                  <a:srgbClr val="FF0000"/>
                </a:solidFill>
              </a:rPr>
              <a:t>represent a pointer as an arrow</a:t>
            </a:r>
            <a:r>
              <a:rPr lang="en-US" altLang="zh-CN" sz="2400" b="0" dirty="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299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5299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5299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5299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a:t>
            </a:r>
          </a:p>
        </p:txBody>
      </p:sp>
      <p:sp>
        <p:nvSpPr>
          <p:cNvPr id="852995" name="Rectangle 3"/>
          <p:cNvSpPr>
            <a:spLocks noChangeArrowheads="1"/>
          </p:cNvSpPr>
          <p:nvPr/>
        </p:nvSpPr>
        <p:spPr bwMode="auto">
          <a:xfrm>
            <a:off x="482600" y="1155700"/>
            <a:ext cx="8432800" cy="554990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1200"/>
              </a:spcAft>
              <a:buClr>
                <a:schemeClr val="tx1"/>
              </a:buClr>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In C++, pointers serve several purposes, of which the following are the most important:</a:t>
            </a:r>
          </a:p>
          <a:p>
            <a:pPr marL="800100" lvl="1" indent="-342900">
              <a:lnSpc>
                <a:spcPct val="85000"/>
              </a:lnSpc>
              <a:spcAft>
                <a:spcPts val="1200"/>
              </a:spcAft>
              <a:buClr>
                <a:schemeClr val="tx1"/>
              </a:buClr>
              <a:buFont typeface="Times New Roman" panose="02020603050405020304" pitchFamily="18" charset="0"/>
              <a:buChar char="‒"/>
              <a:defRPr/>
            </a:pPr>
            <a:r>
              <a:rPr kumimoji="0" lang="en-US" sz="2200" b="0" i="1" u="none" strike="noStrike" kern="1200" cap="none" spc="0" normalizeH="0" baseline="0" noProof="0" dirty="0">
                <a:ln>
                  <a:noFill/>
                </a:ln>
                <a:solidFill>
                  <a:srgbClr val="FF0000"/>
                </a:solidFill>
                <a:effectLst/>
                <a:uLnTx/>
                <a:uFillTx/>
                <a:latin typeface="Times New Roman" charset="0"/>
                <a:ea typeface="+mn-ea"/>
                <a:cs typeface="+mn-cs"/>
              </a:rPr>
              <a:t>Pointers allow you to refer to a large data structure in a compact way</a:t>
            </a:r>
            <a:r>
              <a:rPr kumimoji="0" lang="en-US" sz="22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Because a memory address typically fits in a few bytes of memory, this strategy offers considerable space savings when the data structures themselves are large.  E.g.,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call by pointers</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a:t>
            </a:r>
            <a:endParaRPr kumimoji="0" lang="en-US" sz="2200" b="1" i="1" u="none" strike="noStrike" kern="1200" cap="none" spc="0" normalizeH="0" baseline="0" noProof="0" dirty="0">
              <a:ln>
                <a:noFill/>
              </a:ln>
              <a:solidFill>
                <a:srgbClr val="FF0000"/>
              </a:solidFill>
              <a:effectLst/>
              <a:uLnTx/>
              <a:uFillTx/>
              <a:latin typeface="Times New Roman" charset="0"/>
              <a:ea typeface="+mn-ea"/>
              <a:cs typeface="+mn-cs"/>
            </a:endParaRPr>
          </a:p>
          <a:p>
            <a:pPr marL="800100" lvl="1" indent="-342900">
              <a:lnSpc>
                <a:spcPct val="85000"/>
              </a:lnSpc>
              <a:spcAft>
                <a:spcPts val="1200"/>
              </a:spcAft>
              <a:buClr>
                <a:schemeClr val="tx1"/>
              </a:buClr>
              <a:buFont typeface="Times New Roman" panose="02020603050405020304" pitchFamily="18" charset="0"/>
              <a:buChar char="‒"/>
              <a:defRPr/>
            </a:pPr>
            <a:r>
              <a:rPr kumimoji="0" lang="en-US" sz="2200" b="0" i="1" u="none" strike="noStrike" kern="1200" cap="none" spc="0" normalizeH="0" baseline="0" noProof="0" dirty="0">
                <a:ln>
                  <a:noFill/>
                </a:ln>
                <a:solidFill>
                  <a:srgbClr val="FF0000"/>
                </a:solidFill>
                <a:effectLst/>
                <a:uLnTx/>
                <a:uFillTx/>
                <a:latin typeface="Times New Roman" charset="0"/>
                <a:ea typeface="+mn-ea"/>
                <a:cs typeface="+mn-cs"/>
              </a:rPr>
              <a:t>Pointers make it possible to reserve new memory during program execution</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In many applications, it is convenient to acquire new memory as the program runs and to refer to that memory using pointers, which is called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dynamic allocation</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a:t>
            </a:r>
          </a:p>
          <a:p>
            <a:pPr marL="800100" lvl="1" indent="-342900">
              <a:lnSpc>
                <a:spcPct val="85000"/>
              </a:lnSpc>
              <a:spcAft>
                <a:spcPts val="1200"/>
              </a:spcAft>
              <a:buClr>
                <a:schemeClr val="tx1"/>
              </a:buClr>
              <a:buFont typeface="Times New Roman" panose="02020603050405020304" pitchFamily="18" charset="0"/>
              <a:buChar char="‒"/>
              <a:defRPr/>
            </a:pPr>
            <a:r>
              <a:rPr kumimoji="0" lang="en-US" sz="2200" b="0" i="1" u="none" strike="noStrike" kern="1200" cap="none" spc="0" normalizeH="0" baseline="0" noProof="0" dirty="0">
                <a:ln>
                  <a:noFill/>
                </a:ln>
                <a:solidFill>
                  <a:srgbClr val="FF0000"/>
                </a:solidFill>
                <a:effectLst/>
                <a:uLnTx/>
                <a:uFillTx/>
                <a:latin typeface="Times New Roman" charset="0"/>
                <a:ea typeface="+mn-ea"/>
                <a:cs typeface="+mn-cs"/>
              </a:rPr>
              <a:t>Pointers can be used to record relationships among data items</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Data structures that use pointers to create connections between individual components are called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linked structures</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Programmers can indicate that one data item follows another in a conceptual sequence by including a pointer to the second item in the internal representation of the first.</a:t>
            </a:r>
          </a:p>
        </p:txBody>
      </p:sp>
    </p:spTree>
    <p:extLst>
      <p:ext uri="{BB962C8B-B14F-4D97-AF65-F5344CB8AC3E}">
        <p14:creationId xmlns:p14="http://schemas.microsoft.com/office/powerpoint/2010/main" val="31637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299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5299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529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Using addresses as data values: </a:t>
            </a:r>
            <a:r>
              <a:rPr lang="en-US" sz="4000" dirty="0" err="1">
                <a:solidFill>
                  <a:srgbClr val="FF0000"/>
                </a:solidFill>
              </a:rPr>
              <a:t>lvalue</a:t>
            </a:r>
            <a:endParaRPr lang="en-US" sz="4000" dirty="0">
              <a:solidFill>
                <a:srgbClr val="FF0000"/>
              </a:solidFill>
            </a:endParaRPr>
          </a:p>
        </p:txBody>
      </p:sp>
      <p:sp>
        <p:nvSpPr>
          <p:cNvPr id="852995" name="Rectangle 3"/>
          <p:cNvSpPr>
            <a:spLocks noChangeArrowheads="1"/>
          </p:cNvSpPr>
          <p:nvPr/>
        </p:nvSpPr>
        <p:spPr bwMode="auto">
          <a:xfrm>
            <a:off x="482600" y="1155700"/>
            <a:ext cx="8178800" cy="471170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In C++, any expression that refers to an internal memory location capable of storing data is called an </a:t>
            </a:r>
            <a:r>
              <a:rPr kumimoji="0" lang="en-US" sz="2400" b="1" i="1" u="none" strike="noStrike" kern="1200" cap="none" spc="0" normalizeH="0" baseline="0" noProof="0" dirty="0" err="1">
                <a:ln>
                  <a:noFill/>
                </a:ln>
                <a:solidFill>
                  <a:srgbClr val="FF0000"/>
                </a:solidFill>
                <a:effectLst/>
                <a:uLnTx/>
                <a:uFillTx/>
                <a:latin typeface="Times New Roman" charset="0"/>
                <a:ea typeface="+mn-ea"/>
                <a:cs typeface="+mn-cs"/>
              </a:rPr>
              <a:t>lvalue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which can appear on the left side of an assignment statement in C++.</a:t>
            </a:r>
          </a:p>
          <a:p>
            <a:pPr marL="342900" marR="0" lvl="0" indent="-342900" algn="l" defTabSz="914400" rtl="0" eaLnBrk="0" fontAlgn="base" latinLnBrk="0" hangingPunct="0">
              <a:lnSpc>
                <a:spcPct val="85000"/>
              </a:lnSpc>
              <a:spcBef>
                <a:spcPct val="0"/>
              </a:spcBef>
              <a:spcAft>
                <a:spcPts val="1200"/>
              </a:spcAft>
              <a:buClr>
                <a:schemeClr val="tx1"/>
              </a:buClr>
              <a:buSzTx/>
              <a:buFontTx/>
              <a:buChar char="•"/>
              <a:tabLst/>
              <a:defRPr/>
            </a:pPr>
            <a:r>
              <a:rPr kumimoji="0" lang="en-US" sz="2400" b="0" i="0" u="none" strike="noStrike" kern="1200" cap="none" spc="0" normalizeH="0" baseline="0" noProof="0" dirty="0">
                <a:ln>
                  <a:noFill/>
                </a:ln>
                <a:solidFill>
                  <a:srgbClr val="FF0000"/>
                </a:solidFill>
                <a:effectLst/>
                <a:uLnTx/>
                <a:uFillTx/>
                <a:latin typeface="Times New Roman" charset="0"/>
                <a:ea typeface="+mn-ea"/>
                <a:cs typeface="+mn-cs"/>
              </a:rPr>
              <a:t>If you cannot assign a new value to it, it is not an </a:t>
            </a:r>
            <a:r>
              <a:rPr kumimoji="0" lang="en-US" sz="2400" b="0" i="0" u="none" strike="noStrike" kern="1200" cap="none" spc="0" normalizeH="0" baseline="0" noProof="0" dirty="0" err="1">
                <a:ln>
                  <a:noFill/>
                </a:ln>
                <a:solidFill>
                  <a:srgbClr val="FF0000"/>
                </a:solidFill>
                <a:effectLst/>
                <a:uLnTx/>
                <a:uFillTx/>
                <a:latin typeface="Times New Roman" charset="0"/>
                <a:ea typeface="+mn-ea"/>
                <a:cs typeface="+mn-cs"/>
              </a:rPr>
              <a:t>lvalue</a:t>
            </a:r>
            <a:r>
              <a:rPr kumimoji="0" lang="en-US" sz="2400" b="0" i="0" u="none" strike="noStrike" kern="1200" cap="none" spc="0" normalizeH="0" baseline="0" noProof="0" dirty="0">
                <a:ln>
                  <a:noFill/>
                </a:ln>
                <a:solidFill>
                  <a:srgbClr val="FF0000"/>
                </a:solidFill>
                <a:effectLst/>
                <a:uLnTx/>
                <a:uFillTx/>
                <a:latin typeface="Times New Roman" charset="0"/>
                <a:ea typeface="+mn-ea"/>
                <a:cs typeface="+mn-cs"/>
              </a:rPr>
              <a:t>.</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rPr>
              <a:t>The following properties apply to </a:t>
            </a:r>
            <a:r>
              <a:rPr kumimoji="0" lang="en-US" altLang="zh-CN" sz="2400" b="0" i="0" u="none" strike="noStrike" kern="1200" cap="none" spc="0" normalizeH="0" baseline="0" noProof="0" dirty="0" err="1">
                <a:ln>
                  <a:noFill/>
                </a:ln>
                <a:solidFill>
                  <a:srgbClr val="000000"/>
                </a:solidFill>
                <a:effectLst/>
                <a:uLnTx/>
                <a:uFillTx/>
                <a:latin typeface="Times New Roman" charset="0"/>
                <a:ea typeface="+mn-ea"/>
                <a:cs typeface="+mn-cs"/>
              </a:rPr>
              <a:t>lvalues</a:t>
            </a:r>
            <a:r>
              <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rPr>
              <a:t> in C++:</a:t>
            </a:r>
            <a:endParaRPr kumimoji="0" lang="en-US" sz="2400" b="0" i="0" u="none" strike="noStrike" kern="1200" cap="none" spc="0" normalizeH="0" baseline="0" noProof="0" dirty="0">
              <a:ln>
                <a:noFill/>
              </a:ln>
              <a:solidFill>
                <a:srgbClr val="000000"/>
              </a:solidFill>
              <a:effectLst/>
              <a:uLnTx/>
              <a:uFillTx/>
              <a:latin typeface="Times New Roman" charset="0"/>
              <a:ea typeface="+mn-ea"/>
              <a:cs typeface="+mn-cs"/>
            </a:endParaRPr>
          </a:p>
          <a:p>
            <a:pPr marL="800100" marR="0" lvl="1" indent="-342900" algn="l" defTabSz="914400" rtl="0" eaLnBrk="0" fontAlgn="base" latinLnBrk="0" hangingPunct="0">
              <a:lnSpc>
                <a:spcPct val="85000"/>
              </a:lnSpc>
              <a:spcBef>
                <a:spcPct val="0"/>
              </a:spcBef>
              <a:spcAft>
                <a:spcPts val="1200"/>
              </a:spcAft>
              <a:buClrTx/>
              <a:buSzTx/>
              <a:buFont typeface="Times New Roman" panose="02020603050405020304" pitchFamily="18" charset="0"/>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Every </a:t>
            </a:r>
            <a:r>
              <a:rPr kumimoji="0" lang="en-US" sz="2400" b="0" i="0" u="none" strike="noStrike" kern="1200" cap="none" spc="0" normalizeH="0" baseline="0" noProof="0" dirty="0" err="1">
                <a:ln>
                  <a:noFill/>
                </a:ln>
                <a:solidFill>
                  <a:srgbClr val="000000"/>
                </a:solidFill>
                <a:effectLst/>
                <a:uLnTx/>
                <a:uFillTx/>
                <a:latin typeface="Times New Roman" charset="0"/>
                <a:ea typeface="+mn-ea"/>
                <a:cs typeface="+mn-cs"/>
              </a:rPr>
              <a:t>lvalue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is stored somewhere in memory and therefore has an address.</a:t>
            </a:r>
          </a:p>
          <a:p>
            <a:pPr marL="800100" marR="0" lvl="1" indent="-342900" algn="l" defTabSz="914400" rtl="0" eaLnBrk="0" fontAlgn="base" latinLnBrk="0" hangingPunct="0">
              <a:lnSpc>
                <a:spcPct val="85000"/>
              </a:lnSpc>
              <a:spcBef>
                <a:spcPct val="0"/>
              </a:spcBef>
              <a:spcAft>
                <a:spcPts val="1200"/>
              </a:spcAft>
              <a:buClrTx/>
              <a:buSzTx/>
              <a:buFont typeface="Times New Roman" panose="02020603050405020304" pitchFamily="18" charset="0"/>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Once it has been declared, the address of an </a:t>
            </a:r>
            <a:r>
              <a:rPr kumimoji="0" lang="en-US" sz="2400" b="0" i="0" u="none" strike="noStrike" kern="1200" cap="none" spc="0" normalizeH="0" baseline="0" noProof="0" dirty="0" err="1">
                <a:ln>
                  <a:noFill/>
                </a:ln>
                <a:solidFill>
                  <a:srgbClr val="000000"/>
                </a:solidFill>
                <a:effectLst/>
                <a:uLnTx/>
                <a:uFillTx/>
                <a:latin typeface="Times New Roman" charset="0"/>
                <a:ea typeface="+mn-ea"/>
                <a:cs typeface="+mn-cs"/>
              </a:rPr>
              <a:t>lvalue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never changes, even though the contents of those memory locations may change.</a:t>
            </a:r>
          </a:p>
          <a:p>
            <a:pPr marL="800100" marR="0" lvl="1" indent="-342900" algn="l" defTabSz="914400" rtl="0" eaLnBrk="0" fontAlgn="base" latinLnBrk="0" hangingPunct="0">
              <a:lnSpc>
                <a:spcPct val="85000"/>
              </a:lnSpc>
              <a:spcBef>
                <a:spcPct val="0"/>
              </a:spcBef>
              <a:spcAft>
                <a:spcPts val="1200"/>
              </a:spcAft>
              <a:buClrTx/>
              <a:buSzTx/>
              <a:buFont typeface="Times New Roman" panose="02020603050405020304" pitchFamily="18" charset="0"/>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The address of an </a:t>
            </a:r>
            <a:r>
              <a:rPr kumimoji="0" lang="en-US" sz="2400" b="0" i="0" u="none" strike="noStrike" kern="1200" cap="none" spc="0" normalizeH="0" baseline="0" noProof="0" dirty="0" err="1">
                <a:ln>
                  <a:noFill/>
                </a:ln>
                <a:solidFill>
                  <a:srgbClr val="000000"/>
                </a:solidFill>
                <a:effectLst/>
                <a:uLnTx/>
                <a:uFillTx/>
                <a:latin typeface="Times New Roman" charset="0"/>
                <a:ea typeface="+mn-ea"/>
                <a:cs typeface="+mn-cs"/>
              </a:rPr>
              <a:t>lvalue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is a pointer value, which can be stored in memory and manipulated as data.</a:t>
            </a:r>
          </a:p>
        </p:txBody>
      </p:sp>
    </p:spTree>
    <p:extLst>
      <p:ext uri="{BB962C8B-B14F-4D97-AF65-F5344CB8AC3E}">
        <p14:creationId xmlns:p14="http://schemas.microsoft.com/office/powerpoint/2010/main" val="124767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299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5299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5299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5299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5299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23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Declaring a Pointer Variable</a:t>
            </a:r>
          </a:p>
        </p:txBody>
      </p:sp>
      <p:sp>
        <p:nvSpPr>
          <p:cNvPr id="863235" name="Rectangle 3"/>
          <p:cNvSpPr>
            <a:spLocks noChangeArrowheads="1"/>
          </p:cNvSpPr>
          <p:nvPr/>
        </p:nvSpPr>
        <p:spPr bwMode="auto">
          <a:xfrm>
            <a:off x="482600" y="1155699"/>
            <a:ext cx="8178800" cy="4722812"/>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800"/>
              </a:spcAft>
              <a:buFontTx/>
              <a:buChar char="•"/>
            </a:pPr>
            <a:r>
              <a:rPr lang="en-US" sz="2400" b="0" dirty="0">
                <a:solidFill>
                  <a:srgbClr val="000000"/>
                </a:solidFill>
              </a:rPr>
              <a:t>Pointer variables have a declaration syntax that may at first seem confusing.  To declare a variable as a pointer to a particular type as opposed to a variable of that type, all you need to do is add a </a:t>
            </a:r>
            <a:r>
              <a:rPr lang="en-US" sz="2000" dirty="0">
                <a:solidFill>
                  <a:srgbClr val="000000"/>
                </a:solidFill>
                <a:latin typeface="Courier New" charset="0"/>
              </a:rPr>
              <a:t>*</a:t>
            </a:r>
            <a:r>
              <a:rPr lang="en-US" sz="2400" b="0" dirty="0">
                <a:solidFill>
                  <a:srgbClr val="000000"/>
                </a:solidFill>
              </a:rPr>
              <a:t> in front of the variable name, like this:</a:t>
            </a:r>
          </a:p>
          <a:p>
            <a:pPr marL="342900" indent="-342900">
              <a:lnSpc>
                <a:spcPct val="85000"/>
              </a:lnSpc>
              <a:spcAft>
                <a:spcPts val="1800"/>
              </a:spcAft>
              <a:buFontTx/>
              <a:buChar char="•"/>
            </a:pPr>
            <a:endParaRPr lang="en-US" sz="2400" b="0" dirty="0">
              <a:solidFill>
                <a:srgbClr val="000000"/>
              </a:solidFill>
            </a:endParaRPr>
          </a:p>
          <a:p>
            <a:pPr marL="342900" indent="-342900">
              <a:lnSpc>
                <a:spcPct val="85000"/>
              </a:lnSpc>
              <a:spcAft>
                <a:spcPts val="1800"/>
              </a:spcAft>
              <a:buFontTx/>
              <a:buChar char="•"/>
            </a:pPr>
            <a:endParaRPr lang="en-US" sz="2400" b="0" dirty="0">
              <a:solidFill>
                <a:srgbClr val="000000"/>
              </a:solidFill>
            </a:endParaRPr>
          </a:p>
          <a:p>
            <a:pPr marL="342900" indent="-342900">
              <a:lnSpc>
                <a:spcPct val="85000"/>
              </a:lnSpc>
              <a:spcAft>
                <a:spcPts val="1800"/>
              </a:spcAft>
              <a:buFontTx/>
              <a:buChar char="•"/>
            </a:pPr>
            <a:r>
              <a:rPr lang="en-US" altLang="zh-CN" sz="2400" b="0" dirty="0">
                <a:solidFill>
                  <a:srgbClr val="000000"/>
                </a:solidFill>
              </a:rPr>
              <a:t>For example, if you wanted to declare a variable </a:t>
            </a:r>
            <a:r>
              <a:rPr lang="en-US" altLang="zh-CN" sz="2000" dirty="0" err="1">
                <a:solidFill>
                  <a:srgbClr val="000000"/>
                </a:solidFill>
                <a:latin typeface="Courier New" charset="0"/>
              </a:rPr>
              <a:t>px</a:t>
            </a:r>
            <a:r>
              <a:rPr lang="en-US" altLang="zh-CN" sz="2400" b="0" dirty="0">
                <a:solidFill>
                  <a:srgbClr val="000000"/>
                </a:solidFill>
              </a:rPr>
              <a:t> to be a pointer to a </a:t>
            </a:r>
            <a:r>
              <a:rPr lang="en-US" altLang="zh-CN" sz="2000" dirty="0">
                <a:solidFill>
                  <a:srgbClr val="000000"/>
                </a:solidFill>
                <a:latin typeface="Courier New" charset="0"/>
              </a:rPr>
              <a:t>double</a:t>
            </a:r>
            <a:r>
              <a:rPr lang="en-US" altLang="zh-CN" sz="2400" b="0" dirty="0">
                <a:solidFill>
                  <a:srgbClr val="000000"/>
                </a:solidFill>
              </a:rPr>
              <a:t> value, you could do so as follows:</a:t>
            </a:r>
          </a:p>
          <a:p>
            <a:pPr marL="342900" indent="-342900">
              <a:lnSpc>
                <a:spcPct val="85000"/>
              </a:lnSpc>
              <a:spcAft>
                <a:spcPts val="1800"/>
              </a:spcAft>
              <a:buFontTx/>
              <a:buChar char="•"/>
            </a:pPr>
            <a:endParaRPr lang="en-US" sz="2400" b="0" dirty="0">
              <a:solidFill>
                <a:srgbClr val="000000"/>
              </a:solidFill>
            </a:endParaRPr>
          </a:p>
          <a:p>
            <a:pPr marL="342900" indent="-342900">
              <a:lnSpc>
                <a:spcPct val="85000"/>
              </a:lnSpc>
              <a:spcAft>
                <a:spcPts val="1800"/>
              </a:spcAft>
              <a:buFontTx/>
              <a:buChar char="•"/>
            </a:pPr>
            <a:r>
              <a:rPr lang="en-US" altLang="zh-CN" sz="2400" b="0" dirty="0">
                <a:solidFill>
                  <a:srgbClr val="000000"/>
                </a:solidFill>
              </a:rPr>
              <a:t>Similarly, to declare a variable </a:t>
            </a:r>
            <a:r>
              <a:rPr lang="en-US" altLang="zh-CN" sz="2000" dirty="0" err="1">
                <a:solidFill>
                  <a:srgbClr val="000000"/>
                </a:solidFill>
                <a:latin typeface="Courier New" charset="0"/>
              </a:rPr>
              <a:t>pptr</a:t>
            </a:r>
            <a:r>
              <a:rPr lang="en-US" altLang="zh-CN" sz="2400" b="0" dirty="0">
                <a:solidFill>
                  <a:srgbClr val="000000"/>
                </a:solidFill>
              </a:rPr>
              <a:t> as a pointer to a </a:t>
            </a:r>
            <a:r>
              <a:rPr lang="en-US" altLang="zh-CN" sz="2000" dirty="0">
                <a:solidFill>
                  <a:srgbClr val="000000"/>
                </a:solidFill>
                <a:latin typeface="Courier New" charset="0"/>
              </a:rPr>
              <a:t>Point </a:t>
            </a:r>
            <a:r>
              <a:rPr lang="en-US" altLang="zh-CN" sz="2400" b="0" dirty="0">
                <a:solidFill>
                  <a:srgbClr val="000000"/>
                </a:solidFill>
              </a:rPr>
              <a:t>structure, you would write:</a:t>
            </a:r>
            <a:endParaRPr lang="en-US" sz="2400" b="0" dirty="0">
              <a:solidFill>
                <a:srgbClr val="000000"/>
              </a:solidFill>
            </a:endParaRPr>
          </a:p>
        </p:txBody>
      </p:sp>
      <p:sp>
        <p:nvSpPr>
          <p:cNvPr id="863242" name="Text Box 10"/>
          <p:cNvSpPr txBox="1">
            <a:spLocks noChangeArrowheads="1"/>
          </p:cNvSpPr>
          <p:nvPr/>
        </p:nvSpPr>
        <p:spPr bwMode="auto">
          <a:xfrm>
            <a:off x="3536153" y="4535881"/>
            <a:ext cx="2071687" cy="350838"/>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lnSpc>
                <a:spcPct val="85000"/>
              </a:lnSpc>
            </a:pPr>
            <a:r>
              <a:rPr lang="en-US" sz="2000" dirty="0">
                <a:solidFill>
                  <a:srgbClr val="000000"/>
                </a:solidFill>
                <a:latin typeface="Courier New" charset="0"/>
              </a:rPr>
              <a:t>double * </a:t>
            </a:r>
            <a:r>
              <a:rPr lang="en-US" sz="2000" dirty="0" err="1">
                <a:solidFill>
                  <a:srgbClr val="000000"/>
                </a:solidFill>
                <a:latin typeface="Courier New" charset="0"/>
              </a:rPr>
              <a:t>px</a:t>
            </a:r>
            <a:r>
              <a:rPr lang="en-US" sz="2000" dirty="0">
                <a:solidFill>
                  <a:srgbClr val="000000"/>
                </a:solidFill>
                <a:latin typeface="Courier New" charset="0"/>
              </a:rPr>
              <a:t>;</a:t>
            </a:r>
          </a:p>
        </p:txBody>
      </p:sp>
      <p:sp>
        <p:nvSpPr>
          <p:cNvPr id="863247" name="Text Box 15"/>
          <p:cNvSpPr txBox="1">
            <a:spLocks noChangeArrowheads="1"/>
          </p:cNvSpPr>
          <p:nvPr/>
        </p:nvSpPr>
        <p:spPr bwMode="auto">
          <a:xfrm>
            <a:off x="3459951" y="5943600"/>
            <a:ext cx="2224087" cy="361950"/>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lnSpc>
                <a:spcPct val="85000"/>
              </a:lnSpc>
            </a:pPr>
            <a:r>
              <a:rPr lang="en-US" sz="2000" dirty="0">
                <a:solidFill>
                  <a:srgbClr val="000000"/>
                </a:solidFill>
                <a:latin typeface="Courier New" charset="0"/>
              </a:rPr>
              <a:t>Point * </a:t>
            </a:r>
            <a:r>
              <a:rPr lang="en-US" sz="2000" dirty="0" err="1">
                <a:solidFill>
                  <a:srgbClr val="000000"/>
                </a:solidFill>
                <a:latin typeface="Courier New" charset="0"/>
              </a:rPr>
              <a:t>pptr</a:t>
            </a:r>
            <a:r>
              <a:rPr lang="en-US" sz="2000" dirty="0">
                <a:solidFill>
                  <a:srgbClr val="000000"/>
                </a:solidFill>
                <a:latin typeface="Courier New" charset="0"/>
              </a:rPr>
              <a:t>;</a:t>
            </a:r>
          </a:p>
        </p:txBody>
      </p:sp>
      <p:sp>
        <p:nvSpPr>
          <p:cNvPr id="11" name="TextBox 10"/>
          <p:cNvSpPr txBox="1"/>
          <p:nvPr/>
        </p:nvSpPr>
        <p:spPr>
          <a:xfrm>
            <a:off x="3688589" y="2533192"/>
            <a:ext cx="1766813" cy="1015663"/>
          </a:xfrm>
          <a:prstGeom prst="rect">
            <a:avLst/>
          </a:prstGeom>
          <a:solidFill>
            <a:schemeClr val="bg1"/>
          </a:solidFill>
          <a:ln>
            <a:solidFill>
              <a:schemeClr val="tx1"/>
            </a:solidFill>
          </a:ln>
        </p:spPr>
        <p:txBody>
          <a:bodyPr wrap="square" rtlCol="0">
            <a:spAutoFit/>
          </a:bodyPr>
          <a:lstStyle/>
          <a:p>
            <a:r>
              <a:rPr lang="en-US" sz="2000" dirty="0">
                <a:solidFill>
                  <a:srgbClr val="000000"/>
                </a:solidFill>
                <a:latin typeface="Courier New"/>
                <a:cs typeface="Courier New"/>
              </a:rPr>
              <a:t>type*  </a:t>
            </a:r>
            <a:r>
              <a:rPr lang="en-US" sz="2000" b="0" i="1" dirty="0" err="1">
                <a:solidFill>
                  <a:srgbClr val="000000"/>
                </a:solidFill>
                <a:latin typeface="Times New Roman"/>
                <a:cs typeface="Times New Roman"/>
              </a:rPr>
              <a:t>var</a:t>
            </a:r>
            <a:r>
              <a:rPr lang="en-US" sz="2000" dirty="0">
                <a:solidFill>
                  <a:srgbClr val="000000"/>
                </a:solidFill>
                <a:latin typeface="Courier New"/>
                <a:cs typeface="Courier New"/>
              </a:rPr>
              <a:t>;</a:t>
            </a:r>
          </a:p>
          <a:p>
            <a:r>
              <a:rPr lang="en-US" sz="2000" dirty="0">
                <a:solidFill>
                  <a:srgbClr val="000000"/>
                </a:solidFill>
                <a:latin typeface="Courier New"/>
                <a:cs typeface="Courier New"/>
              </a:rPr>
              <a:t>type * </a:t>
            </a:r>
            <a:r>
              <a:rPr lang="en-US" sz="2000" b="0" i="1" dirty="0" err="1">
                <a:solidFill>
                  <a:srgbClr val="000000"/>
                </a:solidFill>
                <a:latin typeface="Times New Roman"/>
                <a:cs typeface="Times New Roman"/>
              </a:rPr>
              <a:t>var</a:t>
            </a:r>
            <a:r>
              <a:rPr lang="en-US" sz="2000" dirty="0">
                <a:solidFill>
                  <a:srgbClr val="000000"/>
                </a:solidFill>
                <a:latin typeface="Courier New"/>
                <a:cs typeface="Courier New"/>
              </a:rPr>
              <a:t>;</a:t>
            </a:r>
          </a:p>
          <a:p>
            <a:r>
              <a:rPr lang="en-US" sz="2000" dirty="0">
                <a:solidFill>
                  <a:srgbClr val="000000"/>
                </a:solidFill>
                <a:latin typeface="Courier New"/>
                <a:cs typeface="Courier New"/>
              </a:rPr>
              <a:t>type  *</a:t>
            </a:r>
            <a:r>
              <a:rPr lang="en-US" sz="2000" b="0" i="1" dirty="0" err="1">
                <a:solidFill>
                  <a:srgbClr val="000000"/>
                </a:solidFill>
                <a:latin typeface="Times New Roman"/>
                <a:cs typeface="Times New Roman"/>
              </a:rPr>
              <a:t>var</a:t>
            </a:r>
            <a:r>
              <a:rPr lang="en-US" sz="2000" dirty="0">
                <a:solidFill>
                  <a:srgbClr val="000000"/>
                </a:solidFill>
                <a:latin typeface="Courier New"/>
                <a:cs typeface="Courier New"/>
              </a:rPr>
              <a:t>;</a:t>
            </a:r>
            <a:endParaRPr lang="en-US" sz="2000" dirty="0">
              <a:solidFill>
                <a:srgbClr val="000000"/>
              </a:solidFill>
              <a:latin typeface="Courier New"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3235">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6324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3235">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63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3242" grpId="0" animBg="1"/>
      <p:bldP spid="86324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 Operators</a:t>
            </a:r>
          </a:p>
        </p:txBody>
      </p:sp>
      <p:sp>
        <p:nvSpPr>
          <p:cNvPr id="865283" name="Rectangle 3"/>
          <p:cNvSpPr>
            <a:spLocks noChangeArrowheads="1"/>
          </p:cNvSpPr>
          <p:nvPr/>
        </p:nvSpPr>
        <p:spPr bwMode="auto">
          <a:xfrm>
            <a:off x="482600" y="1155700"/>
            <a:ext cx="8178800" cy="48641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20000"/>
              </a:spcAft>
              <a:buFontTx/>
              <a:buChar char="•"/>
            </a:pPr>
            <a:r>
              <a:rPr lang="en-US" sz="2400" b="0" dirty="0">
                <a:solidFill>
                  <a:srgbClr val="000000"/>
                </a:solidFill>
              </a:rPr>
              <a:t>C++ includes two built-in operators for working with pointers:</a:t>
            </a:r>
          </a:p>
          <a:p>
            <a:pPr marL="742950" lvl="1" indent="-285750">
              <a:lnSpc>
                <a:spcPct val="85000"/>
              </a:lnSpc>
              <a:spcAft>
                <a:spcPct val="20000"/>
              </a:spcAft>
              <a:buFontTx/>
              <a:buChar char="–"/>
            </a:pPr>
            <a:r>
              <a:rPr lang="en-US" sz="2400" b="0" dirty="0">
                <a:solidFill>
                  <a:srgbClr val="FF0000"/>
                </a:solidFill>
                <a:ea typeface="ＭＳ Ｐゴシック" charset="-128"/>
              </a:rPr>
              <a:t>The address-of operator (</a:t>
            </a:r>
            <a:r>
              <a:rPr lang="en-US" sz="2000" dirty="0">
                <a:solidFill>
                  <a:srgbClr val="FF0000"/>
                </a:solidFill>
                <a:latin typeface="Courier New" charset="0"/>
                <a:ea typeface="ＭＳ Ｐゴシック" charset="-128"/>
              </a:rPr>
              <a:t>&amp;</a:t>
            </a:r>
            <a:r>
              <a:rPr lang="en-US" sz="2400" b="0" dirty="0">
                <a:solidFill>
                  <a:srgbClr val="FF0000"/>
                </a:solidFill>
                <a:ea typeface="ＭＳ Ｐゴシック" charset="-128"/>
              </a:rPr>
              <a:t>)</a:t>
            </a:r>
            <a:r>
              <a:rPr lang="en-US" sz="2400" b="0" dirty="0">
                <a:solidFill>
                  <a:srgbClr val="000000"/>
                </a:solidFill>
                <a:ea typeface="ＭＳ Ｐゴシック" charset="-128"/>
              </a:rPr>
              <a:t> is written before a variable name (or any expression to which you could assign a value, an </a:t>
            </a:r>
            <a:r>
              <a:rPr lang="en-US" sz="2400" b="0" dirty="0" err="1">
                <a:solidFill>
                  <a:srgbClr val="000000"/>
                </a:solidFill>
                <a:ea typeface="ＭＳ Ｐゴシック" charset="-128"/>
              </a:rPr>
              <a:t>lvalue</a:t>
            </a:r>
            <a:r>
              <a:rPr lang="en-US" sz="2400" b="0" dirty="0">
                <a:solidFill>
                  <a:srgbClr val="000000"/>
                </a:solidFill>
                <a:ea typeface="ＭＳ Ｐゴシック" charset="-128"/>
              </a:rPr>
              <a:t>) and returns the address of that variable.</a:t>
            </a:r>
          </a:p>
          <a:p>
            <a:pPr marL="742950" lvl="1" indent="-285750">
              <a:lnSpc>
                <a:spcPct val="85000"/>
              </a:lnSpc>
              <a:spcAft>
                <a:spcPct val="20000"/>
              </a:spcAft>
              <a:buFontTx/>
              <a:buChar char="–"/>
            </a:pPr>
            <a:r>
              <a:rPr lang="en-US" sz="2400" b="0" dirty="0">
                <a:solidFill>
                  <a:srgbClr val="FF0000"/>
                </a:solidFill>
                <a:ea typeface="ＭＳ Ｐゴシック" charset="-128"/>
              </a:rPr>
              <a:t>The value-pointed-to operator (</a:t>
            </a:r>
            <a:r>
              <a:rPr lang="en-US" sz="2000" dirty="0">
                <a:solidFill>
                  <a:srgbClr val="FF0000"/>
                </a:solidFill>
                <a:latin typeface="Courier New" charset="0"/>
                <a:ea typeface="ＭＳ Ｐゴシック" charset="-128"/>
              </a:rPr>
              <a:t>*</a:t>
            </a:r>
            <a:r>
              <a:rPr lang="en-US" sz="2400" b="0" dirty="0">
                <a:solidFill>
                  <a:srgbClr val="FF0000"/>
                </a:solidFill>
                <a:ea typeface="ＭＳ Ｐゴシック" charset="-128"/>
              </a:rPr>
              <a:t>)</a:t>
            </a:r>
            <a:r>
              <a:rPr lang="en-US" sz="2400" b="0" dirty="0">
                <a:solidFill>
                  <a:srgbClr val="000000"/>
                </a:solidFill>
                <a:ea typeface="ＭＳ Ｐゴシック" charset="-128"/>
              </a:rPr>
              <a:t> is written before a pointer expression and returns the actual value of a variable to which the pointer points (</a:t>
            </a:r>
            <a:r>
              <a:rPr lang="en-US" sz="2400" i="1" dirty="0">
                <a:solidFill>
                  <a:srgbClr val="FF0000"/>
                </a:solidFill>
                <a:ea typeface="ＭＳ Ｐゴシック" charset="-128"/>
              </a:rPr>
              <a:t>dereferencing</a:t>
            </a:r>
            <a:r>
              <a:rPr lang="en-US" sz="2400" b="0" dirty="0">
                <a:solidFill>
                  <a:srgbClr val="000000"/>
                </a:solidFill>
                <a:ea typeface="ＭＳ Ｐゴシック" charset="-128"/>
              </a:rPr>
              <a:t>).</a:t>
            </a:r>
          </a:p>
          <a:p>
            <a:pPr marL="342900" indent="-342900">
              <a:lnSpc>
                <a:spcPct val="85000"/>
              </a:lnSpc>
              <a:spcAft>
                <a:spcPct val="20000"/>
              </a:spcAft>
              <a:buFont typeface="Arial" panose="020B0604020202020204" pitchFamily="34" charset="0"/>
              <a:buChar char="•"/>
            </a:pPr>
            <a:r>
              <a:rPr lang="en-US" altLang="zh-CN" sz="2400" b="0" dirty="0">
                <a:solidFill>
                  <a:srgbClr val="000000"/>
                </a:solidFill>
              </a:rPr>
              <a:t>Suppose, for example, that you have declared and initialized the following variables:</a:t>
            </a:r>
          </a:p>
          <a:p>
            <a:pPr marL="342900" indent="-342900">
              <a:lnSpc>
                <a:spcPct val="85000"/>
              </a:lnSpc>
              <a:spcAft>
                <a:spcPct val="20000"/>
              </a:spcAft>
              <a:buFont typeface="Arial" panose="020B0604020202020204" pitchFamily="34" charset="0"/>
              <a:buChar char="•"/>
            </a:pPr>
            <a:endParaRPr lang="en-US" altLang="zh-CN" sz="2400" b="0" dirty="0">
              <a:solidFill>
                <a:srgbClr val="000000"/>
              </a:solidFill>
            </a:endParaRPr>
          </a:p>
          <a:p>
            <a:pPr marL="342900" indent="-342900">
              <a:lnSpc>
                <a:spcPct val="85000"/>
              </a:lnSpc>
              <a:spcAft>
                <a:spcPct val="20000"/>
              </a:spcAft>
              <a:buFont typeface="Arial" panose="020B0604020202020204" pitchFamily="34" charset="0"/>
              <a:buChar char="•"/>
            </a:pPr>
            <a:endParaRPr lang="en-US" altLang="zh-CN" sz="2400" b="0" dirty="0">
              <a:solidFill>
                <a:srgbClr val="000000"/>
              </a:solidFill>
            </a:endParaRPr>
          </a:p>
          <a:p>
            <a:pPr marL="342900" indent="-342900">
              <a:lnSpc>
                <a:spcPct val="85000"/>
              </a:lnSpc>
              <a:spcAft>
                <a:spcPct val="20000"/>
              </a:spcAft>
              <a:buFont typeface="Arial" panose="020B0604020202020204" pitchFamily="34" charset="0"/>
              <a:buChar char="•"/>
            </a:pPr>
            <a:r>
              <a:rPr lang="en-US" altLang="zh-CN" sz="2400" b="0" dirty="0">
                <a:solidFill>
                  <a:srgbClr val="000000"/>
                </a:solidFill>
              </a:rPr>
              <a:t>At this point, the pointer variable</a:t>
            </a:r>
            <a:r>
              <a:rPr lang="en-US" altLang="zh-CN" sz="2400" b="0" dirty="0">
                <a:solidFill>
                  <a:srgbClr val="333333"/>
                </a:solidFill>
              </a:rPr>
              <a:t> </a:t>
            </a:r>
            <a:r>
              <a:rPr lang="en-US" altLang="zh-CN" sz="2000" dirty="0" err="1">
                <a:solidFill>
                  <a:srgbClr val="000000"/>
                </a:solidFill>
                <a:latin typeface="Courier New" charset="0"/>
              </a:rPr>
              <a:t>px</a:t>
            </a:r>
            <a:r>
              <a:rPr lang="en-US" altLang="zh-CN" sz="2600" b="0" dirty="0">
                <a:solidFill>
                  <a:srgbClr val="333333"/>
                </a:solidFill>
              </a:rPr>
              <a:t> </a:t>
            </a:r>
            <a:r>
              <a:rPr lang="en-US" altLang="zh-CN" sz="2400" b="0" dirty="0">
                <a:solidFill>
                  <a:srgbClr val="000000"/>
                </a:solidFill>
              </a:rPr>
              <a:t>points to the double variable</a:t>
            </a:r>
            <a:r>
              <a:rPr lang="en-US" altLang="zh-CN" sz="2400" b="0" dirty="0">
                <a:solidFill>
                  <a:srgbClr val="333333"/>
                </a:solidFill>
              </a:rPr>
              <a:t> </a:t>
            </a:r>
            <a:r>
              <a:rPr lang="en-US" altLang="zh-CN" sz="2000" dirty="0">
                <a:solidFill>
                  <a:srgbClr val="000000"/>
                </a:solidFill>
                <a:latin typeface="Courier New" charset="0"/>
              </a:rPr>
              <a:t>x</a:t>
            </a:r>
            <a:r>
              <a:rPr lang="en-US" altLang="zh-CN" sz="2400" b="0" dirty="0">
                <a:solidFill>
                  <a:srgbClr val="333333"/>
                </a:solidFill>
              </a:rPr>
              <a:t>, </a:t>
            </a:r>
            <a:r>
              <a:rPr lang="en-US" altLang="zh-CN" sz="2400" b="0" dirty="0">
                <a:solidFill>
                  <a:srgbClr val="000000"/>
                </a:solidFill>
              </a:rPr>
              <a:t>and the expression </a:t>
            </a:r>
            <a:r>
              <a:rPr lang="en-US" altLang="zh-CN" sz="2000" dirty="0">
                <a:solidFill>
                  <a:srgbClr val="000000"/>
                </a:solidFill>
                <a:latin typeface="Courier New" charset="0"/>
              </a:rPr>
              <a:t>*</a:t>
            </a:r>
            <a:r>
              <a:rPr lang="en-US" altLang="zh-CN" sz="2000" dirty="0" err="1">
                <a:solidFill>
                  <a:srgbClr val="000000"/>
                </a:solidFill>
                <a:latin typeface="Courier New" charset="0"/>
              </a:rPr>
              <a:t>px</a:t>
            </a:r>
            <a:r>
              <a:rPr lang="en-US" altLang="zh-CN" sz="2400" b="0" dirty="0">
                <a:solidFill>
                  <a:srgbClr val="000000"/>
                </a:solidFill>
              </a:rPr>
              <a:t> is synonymous with the variable </a:t>
            </a:r>
            <a:r>
              <a:rPr lang="en-US" altLang="zh-CN" sz="2000" dirty="0">
                <a:solidFill>
                  <a:srgbClr val="000000"/>
                </a:solidFill>
                <a:latin typeface="Courier New" charset="0"/>
              </a:rPr>
              <a:t>x</a:t>
            </a:r>
            <a:r>
              <a:rPr lang="en-US" altLang="zh-CN" sz="2400" b="0" dirty="0">
                <a:solidFill>
                  <a:srgbClr val="000000"/>
                </a:solidFill>
              </a:rPr>
              <a:t>.</a:t>
            </a:r>
          </a:p>
        </p:txBody>
      </p:sp>
      <p:sp>
        <p:nvSpPr>
          <p:cNvPr id="865294" name="Text Box 14"/>
          <p:cNvSpPr txBox="1">
            <a:spLocks noChangeArrowheads="1"/>
          </p:cNvSpPr>
          <p:nvPr/>
        </p:nvSpPr>
        <p:spPr bwMode="auto">
          <a:xfrm>
            <a:off x="3162300" y="4343400"/>
            <a:ext cx="2819400" cy="609600"/>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lnSpc>
                <a:spcPct val="85000"/>
              </a:lnSpc>
            </a:pPr>
            <a:r>
              <a:rPr lang="en-US" sz="2000" dirty="0">
                <a:solidFill>
                  <a:srgbClr val="000000"/>
                </a:solidFill>
                <a:latin typeface="Courier New" charset="0"/>
              </a:rPr>
              <a:t>double x = 2.5;</a:t>
            </a:r>
          </a:p>
          <a:p>
            <a:pPr>
              <a:lnSpc>
                <a:spcPct val="85000"/>
              </a:lnSpc>
            </a:pPr>
            <a:r>
              <a:rPr lang="en-US" sz="2000" dirty="0">
                <a:solidFill>
                  <a:srgbClr val="000000"/>
                </a:solidFill>
                <a:latin typeface="Courier New" charset="0"/>
              </a:rPr>
              <a:t>double * </a:t>
            </a:r>
            <a:r>
              <a:rPr lang="en-US" sz="2000" dirty="0" err="1">
                <a:solidFill>
                  <a:srgbClr val="000000"/>
                </a:solidFill>
                <a:latin typeface="Courier New" charset="0"/>
              </a:rPr>
              <a:t>px</a:t>
            </a:r>
            <a:r>
              <a:rPr lang="en-US" sz="2000" dirty="0">
                <a:solidFill>
                  <a:srgbClr val="000000"/>
                </a:solidFill>
                <a:latin typeface="Courier New" charset="0"/>
              </a:rPr>
              <a:t> = &amp;x;</a:t>
            </a:r>
          </a:p>
        </p:txBody>
      </p:sp>
      <p:sp>
        <p:nvSpPr>
          <p:cNvPr id="3" name="Rectangle 2"/>
          <p:cNvSpPr/>
          <p:nvPr/>
        </p:nvSpPr>
        <p:spPr>
          <a:xfrm>
            <a:off x="3325505" y="6096000"/>
            <a:ext cx="2492990" cy="353943"/>
          </a:xfrm>
          <a:prstGeom prst="rect">
            <a:avLst/>
          </a:prstGeom>
          <a:solidFill>
            <a:schemeClr val="bg1"/>
          </a:solidFill>
          <a:ln>
            <a:solidFill>
              <a:schemeClr val="tx1"/>
            </a:solidFill>
          </a:ln>
        </p:spPr>
        <p:txBody>
          <a:bodyPr wrap="none">
            <a:spAutoFit/>
          </a:bodyPr>
          <a:lstStyle/>
          <a:p>
            <a:pPr lvl="0">
              <a:lnSpc>
                <a:spcPct val="85000"/>
              </a:lnSpc>
            </a:pPr>
            <a:r>
              <a:rPr lang="en-US" altLang="zh-CN" sz="2000" dirty="0">
                <a:solidFill>
                  <a:srgbClr val="000000"/>
                </a:solidFill>
                <a:latin typeface="Courier New" charset="0"/>
              </a:rPr>
              <a:t>double y = *</a:t>
            </a:r>
            <a:r>
              <a:rPr lang="en-US" altLang="zh-CN" sz="2000" dirty="0" err="1">
                <a:solidFill>
                  <a:srgbClr val="000000"/>
                </a:solidFill>
                <a:latin typeface="Courier New" charset="0"/>
              </a:rPr>
              <a:t>px</a:t>
            </a:r>
            <a:r>
              <a:rPr lang="en-US" altLang="zh-CN" sz="2000" dirty="0">
                <a:solidFill>
                  <a:srgbClr val="000000"/>
                </a:solidFill>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528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6528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6528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6529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6528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5283" grpId="0" uiExpand="1" build="p" bldLvl="2"/>
      <p:bldP spid="865294"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220062A-B83A-415F-9391-AA1790BF0D2B}"/>
              </a:ext>
            </a:extLst>
          </p:cNvPr>
          <p:cNvSpPr>
            <a:spLocks noGrp="1"/>
          </p:cNvSpPr>
          <p:nvPr>
            <p:ph idx="1"/>
          </p:nvPr>
        </p:nvSpPr>
        <p:spPr>
          <a:xfrm>
            <a:off x="609600" y="1751617"/>
            <a:ext cx="2209800" cy="3354765"/>
          </a:xfrm>
          <a:solidFill>
            <a:schemeClr val="bg1"/>
          </a:solidFill>
          <a:ln>
            <a:solidFill>
              <a:schemeClr val="tx1"/>
            </a:solidFill>
          </a:ln>
        </p:spPr>
        <p:txBody>
          <a:bodyPr wrap="square">
            <a:spAutoFit/>
          </a:bodyPr>
          <a:lstStyle/>
          <a:p>
            <a:pPr marL="0" indent="0">
              <a:buNone/>
            </a:pPr>
            <a:r>
              <a:rPr lang="en-US" altLang="zh-CN" sz="2000" b="1" kern="1200" dirty="0">
                <a:solidFill>
                  <a:srgbClr val="000000"/>
                </a:solidFill>
                <a:latin typeface="Courier New" charset="0"/>
              </a:rPr>
              <a:t>int x, y;</a:t>
            </a:r>
          </a:p>
          <a:p>
            <a:pPr marL="0" indent="0">
              <a:buNone/>
            </a:pPr>
            <a:r>
              <a:rPr lang="en-US" altLang="zh-CN" sz="2000" b="1" kern="1200" dirty="0">
                <a:solidFill>
                  <a:srgbClr val="000000"/>
                </a:solidFill>
                <a:latin typeface="Courier New" charset="0"/>
              </a:rPr>
              <a:t>int *p1, *p2;</a:t>
            </a:r>
          </a:p>
          <a:p>
            <a:pPr marL="0" indent="0">
              <a:buNone/>
            </a:pPr>
            <a:r>
              <a:rPr lang="en-US" altLang="zh-CN" sz="2000" b="1" kern="1200" dirty="0">
                <a:solidFill>
                  <a:srgbClr val="000000"/>
                </a:solidFill>
                <a:latin typeface="Courier New" charset="0"/>
              </a:rPr>
              <a:t>x = 42;</a:t>
            </a:r>
          </a:p>
          <a:p>
            <a:pPr marL="0" indent="0">
              <a:buNone/>
            </a:pPr>
            <a:r>
              <a:rPr lang="en-US" altLang="zh-CN" sz="2000" b="1" kern="1200" dirty="0">
                <a:solidFill>
                  <a:srgbClr val="000000"/>
                </a:solidFill>
                <a:latin typeface="Courier New" charset="0"/>
              </a:rPr>
              <a:t>y = 163;</a:t>
            </a:r>
          </a:p>
          <a:p>
            <a:pPr marL="0" indent="0">
              <a:buNone/>
            </a:pPr>
            <a:r>
              <a:rPr lang="en-US" altLang="zh-CN" sz="2000" b="1" kern="1200" dirty="0">
                <a:solidFill>
                  <a:srgbClr val="000000"/>
                </a:solidFill>
                <a:latin typeface="Courier New" charset="0"/>
              </a:rPr>
              <a:t>p1 = &amp;y;</a:t>
            </a:r>
          </a:p>
          <a:p>
            <a:pPr marL="0" indent="0">
              <a:buNone/>
            </a:pPr>
            <a:r>
              <a:rPr lang="en-US" altLang="zh-CN" sz="2000" b="1" kern="1200" dirty="0">
                <a:solidFill>
                  <a:srgbClr val="000000"/>
                </a:solidFill>
                <a:latin typeface="Courier New" charset="0"/>
              </a:rPr>
              <a:t>p2 = &amp;x;</a:t>
            </a:r>
          </a:p>
          <a:p>
            <a:pPr marL="0" indent="0">
              <a:buNone/>
            </a:pPr>
            <a:r>
              <a:rPr lang="en-US" altLang="zh-CN" sz="2000" b="1" kern="1200" dirty="0">
                <a:solidFill>
                  <a:srgbClr val="000000"/>
                </a:solidFill>
                <a:latin typeface="Courier New" charset="0"/>
              </a:rPr>
              <a:t>*p1 = 17;</a:t>
            </a:r>
          </a:p>
          <a:p>
            <a:pPr marL="0" indent="0">
              <a:buNone/>
            </a:pPr>
            <a:r>
              <a:rPr lang="en-US" altLang="zh-CN" sz="2000" b="1" kern="1200" dirty="0">
                <a:solidFill>
                  <a:srgbClr val="000000"/>
                </a:solidFill>
                <a:latin typeface="Courier New" charset="0"/>
              </a:rPr>
              <a:t>p1 = p2;</a:t>
            </a:r>
          </a:p>
          <a:p>
            <a:pPr marL="0" indent="0">
              <a:buNone/>
            </a:pPr>
            <a:r>
              <a:rPr lang="en-US" altLang="zh-CN" sz="2000" b="1" kern="1200" dirty="0">
                <a:solidFill>
                  <a:srgbClr val="000000"/>
                </a:solidFill>
                <a:latin typeface="Courier New" charset="0"/>
              </a:rPr>
              <a:t>*p1 = *p2;</a:t>
            </a:r>
            <a:endParaRPr lang="zh-CN" altLang="en-US" sz="2000" b="1" kern="1200" dirty="0">
              <a:solidFill>
                <a:srgbClr val="000000"/>
              </a:solidFill>
              <a:latin typeface="Courier New" charset="0"/>
            </a:endParaRPr>
          </a:p>
        </p:txBody>
      </p:sp>
      <p:pic>
        <p:nvPicPr>
          <p:cNvPr id="4" name="图片 3">
            <a:extLst>
              <a:ext uri="{FF2B5EF4-FFF2-40B4-BE49-F238E27FC236}">
                <a16:creationId xmlns:a16="http://schemas.microsoft.com/office/drawing/2014/main" id="{BEFDE689-F7DF-4799-B01C-42207C8FF4C3}"/>
              </a:ext>
            </a:extLst>
          </p:cNvPr>
          <p:cNvPicPr>
            <a:picLocks noChangeAspect="1"/>
          </p:cNvPicPr>
          <p:nvPr/>
        </p:nvPicPr>
        <p:blipFill>
          <a:blip r:embed="rId2"/>
          <a:stretch>
            <a:fillRect/>
          </a:stretch>
        </p:blipFill>
        <p:spPr>
          <a:xfrm>
            <a:off x="3296542" y="2510141"/>
            <a:ext cx="2517150" cy="1700734"/>
          </a:xfrm>
          <a:prstGeom prst="rect">
            <a:avLst/>
          </a:prstGeom>
        </p:spPr>
      </p:pic>
      <p:pic>
        <p:nvPicPr>
          <p:cNvPr id="5" name="图片 4">
            <a:extLst>
              <a:ext uri="{FF2B5EF4-FFF2-40B4-BE49-F238E27FC236}">
                <a16:creationId xmlns:a16="http://schemas.microsoft.com/office/drawing/2014/main" id="{975E7B41-4C0F-4D48-AAB9-0E244251AA77}"/>
              </a:ext>
            </a:extLst>
          </p:cNvPr>
          <p:cNvPicPr>
            <a:picLocks noChangeAspect="1"/>
          </p:cNvPicPr>
          <p:nvPr/>
        </p:nvPicPr>
        <p:blipFill>
          <a:blip r:embed="rId3"/>
          <a:stretch>
            <a:fillRect/>
          </a:stretch>
        </p:blipFill>
        <p:spPr>
          <a:xfrm>
            <a:off x="3296542" y="2510141"/>
            <a:ext cx="2517150" cy="1700734"/>
          </a:xfrm>
          <a:prstGeom prst="rect">
            <a:avLst/>
          </a:prstGeom>
        </p:spPr>
      </p:pic>
      <p:pic>
        <p:nvPicPr>
          <p:cNvPr id="6" name="图片 5">
            <a:extLst>
              <a:ext uri="{FF2B5EF4-FFF2-40B4-BE49-F238E27FC236}">
                <a16:creationId xmlns:a16="http://schemas.microsoft.com/office/drawing/2014/main" id="{1C297981-34D1-4229-9CE2-4DF95323271D}"/>
              </a:ext>
            </a:extLst>
          </p:cNvPr>
          <p:cNvPicPr>
            <a:picLocks noChangeAspect="1"/>
          </p:cNvPicPr>
          <p:nvPr/>
        </p:nvPicPr>
        <p:blipFill>
          <a:blip r:embed="rId4"/>
          <a:stretch>
            <a:fillRect/>
          </a:stretch>
        </p:blipFill>
        <p:spPr>
          <a:xfrm>
            <a:off x="3296542" y="2510141"/>
            <a:ext cx="2517150" cy="1700734"/>
          </a:xfrm>
          <a:prstGeom prst="rect">
            <a:avLst/>
          </a:prstGeom>
        </p:spPr>
      </p:pic>
      <p:pic>
        <p:nvPicPr>
          <p:cNvPr id="7" name="图片 6">
            <a:extLst>
              <a:ext uri="{FF2B5EF4-FFF2-40B4-BE49-F238E27FC236}">
                <a16:creationId xmlns:a16="http://schemas.microsoft.com/office/drawing/2014/main" id="{666C9222-CEC4-4C96-8CAF-50266BFEA547}"/>
              </a:ext>
            </a:extLst>
          </p:cNvPr>
          <p:cNvPicPr>
            <a:picLocks noChangeAspect="1"/>
          </p:cNvPicPr>
          <p:nvPr/>
        </p:nvPicPr>
        <p:blipFill>
          <a:blip r:embed="rId5"/>
          <a:stretch>
            <a:fillRect/>
          </a:stretch>
        </p:blipFill>
        <p:spPr>
          <a:xfrm>
            <a:off x="6147000" y="2513995"/>
            <a:ext cx="2387400" cy="1700734"/>
          </a:xfrm>
          <a:prstGeom prst="rect">
            <a:avLst/>
          </a:prstGeom>
        </p:spPr>
      </p:pic>
      <p:pic>
        <p:nvPicPr>
          <p:cNvPr id="9" name="图片 8">
            <a:extLst>
              <a:ext uri="{FF2B5EF4-FFF2-40B4-BE49-F238E27FC236}">
                <a16:creationId xmlns:a16="http://schemas.microsoft.com/office/drawing/2014/main" id="{A2441F2B-35E8-4436-B132-D4154C58C235}"/>
              </a:ext>
            </a:extLst>
          </p:cNvPr>
          <p:cNvPicPr>
            <a:picLocks noChangeAspect="1"/>
          </p:cNvPicPr>
          <p:nvPr/>
        </p:nvPicPr>
        <p:blipFill>
          <a:blip r:embed="rId6"/>
          <a:stretch>
            <a:fillRect/>
          </a:stretch>
        </p:blipFill>
        <p:spPr>
          <a:xfrm>
            <a:off x="6147000" y="2513995"/>
            <a:ext cx="2387400" cy="1700734"/>
          </a:xfrm>
          <a:prstGeom prst="rect">
            <a:avLst/>
          </a:prstGeom>
        </p:spPr>
      </p:pic>
      <p:pic>
        <p:nvPicPr>
          <p:cNvPr id="11" name="图片 10">
            <a:extLst>
              <a:ext uri="{FF2B5EF4-FFF2-40B4-BE49-F238E27FC236}">
                <a16:creationId xmlns:a16="http://schemas.microsoft.com/office/drawing/2014/main" id="{C091D2F6-C266-4418-9650-88D033875BA4}"/>
              </a:ext>
            </a:extLst>
          </p:cNvPr>
          <p:cNvPicPr>
            <a:picLocks noChangeAspect="1"/>
          </p:cNvPicPr>
          <p:nvPr/>
        </p:nvPicPr>
        <p:blipFill>
          <a:blip r:embed="rId7"/>
          <a:stretch>
            <a:fillRect/>
          </a:stretch>
        </p:blipFill>
        <p:spPr>
          <a:xfrm>
            <a:off x="6147000" y="2510141"/>
            <a:ext cx="2387400" cy="1700734"/>
          </a:xfrm>
          <a:prstGeom prst="rect">
            <a:avLst/>
          </a:prstGeom>
        </p:spPr>
      </p:pic>
      <p:sp>
        <p:nvSpPr>
          <p:cNvPr id="12" name="文本框 11">
            <a:extLst>
              <a:ext uri="{FF2B5EF4-FFF2-40B4-BE49-F238E27FC236}">
                <a16:creationId xmlns:a16="http://schemas.microsoft.com/office/drawing/2014/main" id="{071EB951-273E-4166-8969-B49A460CEAEC}"/>
              </a:ext>
            </a:extLst>
          </p:cNvPr>
          <p:cNvSpPr txBox="1"/>
          <p:nvPr/>
        </p:nvSpPr>
        <p:spPr>
          <a:xfrm>
            <a:off x="4429846" y="2972076"/>
            <a:ext cx="432000" cy="360000"/>
          </a:xfrm>
          <a:prstGeom prst="rect">
            <a:avLst/>
          </a:prstGeom>
          <a:solidFill>
            <a:schemeClr val="bg1"/>
          </a:solidFill>
        </p:spPr>
        <p:txBody>
          <a:bodyPr wrap="square" lIns="0" tIns="0" rIns="0" bIns="0" rtlCol="0">
            <a:spAutoFit/>
          </a:bodyPr>
          <a:lstStyle/>
          <a:p>
            <a:pPr algn="ctr"/>
            <a:r>
              <a:rPr lang="en-US" altLang="zh-CN" sz="2200" b="0" dirty="0"/>
              <a:t>17</a:t>
            </a:r>
            <a:endParaRPr lang="zh-CN" altLang="en-US" sz="2200" b="0" dirty="0"/>
          </a:p>
        </p:txBody>
      </p:sp>
      <p:pic>
        <p:nvPicPr>
          <p:cNvPr id="10" name="图片 9">
            <a:extLst>
              <a:ext uri="{FF2B5EF4-FFF2-40B4-BE49-F238E27FC236}">
                <a16:creationId xmlns:a16="http://schemas.microsoft.com/office/drawing/2014/main" id="{E3E70E4F-7DAA-45B3-849B-350337B635DA}"/>
              </a:ext>
            </a:extLst>
          </p:cNvPr>
          <p:cNvPicPr>
            <a:picLocks noChangeAspect="1"/>
          </p:cNvPicPr>
          <p:nvPr/>
        </p:nvPicPr>
        <p:blipFill>
          <a:blip r:embed="rId8"/>
          <a:stretch>
            <a:fillRect/>
          </a:stretch>
        </p:blipFill>
        <p:spPr>
          <a:xfrm>
            <a:off x="3810000" y="2509200"/>
            <a:ext cx="1998150" cy="1700734"/>
          </a:xfrm>
          <a:prstGeom prst="rect">
            <a:avLst/>
          </a:prstGeom>
        </p:spPr>
      </p:pic>
      <p:sp>
        <p:nvSpPr>
          <p:cNvPr id="13" name="Rectangle 2">
            <a:extLst>
              <a:ext uri="{FF2B5EF4-FFF2-40B4-BE49-F238E27FC236}">
                <a16:creationId xmlns:a16="http://schemas.microsoft.com/office/drawing/2014/main" id="{4A46CD13-2722-4BAE-8E7F-716A962ED9FC}"/>
              </a:ext>
            </a:extLst>
          </p:cNvPr>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 Diagrams</a:t>
            </a:r>
          </a:p>
        </p:txBody>
      </p:sp>
    </p:spTree>
    <p:extLst>
      <p:ext uri="{BB962C8B-B14F-4D97-AF65-F5344CB8AC3E}">
        <p14:creationId xmlns:p14="http://schemas.microsoft.com/office/powerpoint/2010/main" val="189768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a:t>
            </a:r>
          </a:p>
        </p:txBody>
      </p:sp>
      <p:sp>
        <p:nvSpPr>
          <p:cNvPr id="852995" name="Rectangle 3"/>
          <p:cNvSpPr>
            <a:spLocks noChangeArrowheads="1"/>
          </p:cNvSpPr>
          <p:nvPr/>
        </p:nvSpPr>
        <p:spPr bwMode="auto">
          <a:xfrm>
            <a:off x="482600" y="1155700"/>
            <a:ext cx="8432800" cy="554990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1200"/>
              </a:spcAft>
              <a:buClr>
                <a:srgbClr val="000000"/>
              </a:buClr>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In C++, pointers serve several purposes, of which the following are the most important:</a:t>
            </a:r>
          </a:p>
          <a:p>
            <a:pPr marL="800100" marR="0" lvl="1" indent="-342900" algn="l" defTabSz="914400" rtl="0" eaLnBrk="0" fontAlgn="base" latinLnBrk="0" hangingPunct="0">
              <a:lnSpc>
                <a:spcPct val="85000"/>
              </a:lnSpc>
              <a:spcBef>
                <a:spcPct val="0"/>
              </a:spcBef>
              <a:spcAft>
                <a:spcPts val="1200"/>
              </a:spcAft>
              <a:buClr>
                <a:srgbClr val="000000"/>
              </a:buClr>
              <a:buSzTx/>
              <a:buFont typeface="Times New Roman" panose="02020603050405020304" pitchFamily="18" charset="0"/>
              <a:buChar char="‒"/>
              <a:tabLst/>
              <a:defRPr/>
            </a:pPr>
            <a:r>
              <a:rPr kumimoji="0" lang="en-US" sz="2200" b="0" i="1" u="none" strike="noStrike" kern="1200" cap="none" spc="0" normalizeH="0" baseline="0" noProof="0" dirty="0">
                <a:ln>
                  <a:noFill/>
                </a:ln>
                <a:solidFill>
                  <a:srgbClr val="FF0000"/>
                </a:solidFill>
                <a:effectLst/>
                <a:uLnTx/>
                <a:uFillTx/>
                <a:latin typeface="Times New Roman" charset="0"/>
                <a:ea typeface="+mn-ea"/>
                <a:cs typeface="+mn-cs"/>
              </a:rPr>
              <a:t>Pointers allow you to refer to a large data structure in a compact way</a:t>
            </a:r>
            <a:r>
              <a:rPr kumimoji="0" lang="en-US" sz="22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Because a memory address typically fits in a few bytes of memory, this strategy offers considerable space savings when the data structures themselves are large.  E.g., </a:t>
            </a:r>
            <a:r>
              <a:rPr kumimoji="0" lang="en-US" sz="2200" b="1" i="1" u="none" strike="noStrike" kern="1200" cap="none" spc="0" normalizeH="0" baseline="0" noProof="0" dirty="0">
                <a:ln>
                  <a:noFill/>
                </a:ln>
                <a:solidFill>
                  <a:srgbClr val="FF0000"/>
                </a:solidFill>
                <a:effectLst/>
                <a:uLnTx/>
                <a:uFillTx/>
                <a:latin typeface="Times New Roman" charset="0"/>
                <a:ea typeface="+mn-ea"/>
                <a:cs typeface="+mn-cs"/>
              </a:rPr>
              <a:t>call by pointers</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a:t>
            </a:r>
            <a:endParaRPr kumimoji="0" lang="en-US" sz="2200" b="1" i="1" u="none" strike="noStrike" kern="1200" cap="none" spc="0" normalizeH="0" baseline="0" noProof="0" dirty="0">
              <a:ln>
                <a:noFill/>
              </a:ln>
              <a:solidFill>
                <a:srgbClr val="FF0000"/>
              </a:solidFill>
              <a:effectLst/>
              <a:uLnTx/>
              <a:uFillTx/>
              <a:latin typeface="Times New Roman" charset="0"/>
              <a:ea typeface="+mn-ea"/>
              <a:cs typeface="+mn-cs"/>
            </a:endParaRPr>
          </a:p>
          <a:p>
            <a:pPr marL="800100" marR="0" lvl="1" indent="-342900" algn="l" defTabSz="914400" rtl="0" eaLnBrk="0" fontAlgn="base" latinLnBrk="0" hangingPunct="0">
              <a:lnSpc>
                <a:spcPct val="85000"/>
              </a:lnSpc>
              <a:spcBef>
                <a:spcPct val="0"/>
              </a:spcBef>
              <a:spcAft>
                <a:spcPts val="1200"/>
              </a:spcAft>
              <a:buClr>
                <a:srgbClr val="000000"/>
              </a:buClr>
              <a:buSzTx/>
              <a:buFont typeface="Times New Roman" panose="02020603050405020304" pitchFamily="18" charset="0"/>
              <a:buChar char="‒"/>
              <a:tabLst/>
              <a:defRPr/>
            </a:pPr>
            <a:r>
              <a:rPr kumimoji="0" lang="en-US" sz="2200" b="0" i="1" u="none" strike="noStrike" kern="1200" cap="none" spc="0" normalizeH="0" baseline="0" noProof="0" dirty="0">
                <a:ln>
                  <a:noFill/>
                </a:ln>
                <a:solidFill>
                  <a:schemeClr val="bg1">
                    <a:lumMod val="65000"/>
                  </a:schemeClr>
                </a:solidFill>
                <a:effectLst/>
                <a:uLnTx/>
                <a:uFillTx/>
                <a:latin typeface="Times New Roman" charset="0"/>
                <a:ea typeface="+mn-ea"/>
                <a:cs typeface="+mn-cs"/>
              </a:rPr>
              <a:t>Pointers make it possible to reserve new memory during program execution</a:t>
            </a:r>
            <a:r>
              <a:rPr kumimoji="0" lang="en-US" sz="2200" b="0" i="0" u="none" strike="noStrike" kern="1200" cap="none" spc="0" normalizeH="0" baseline="0" noProof="0" dirty="0">
                <a:ln>
                  <a:noFill/>
                </a:ln>
                <a:solidFill>
                  <a:schemeClr val="bg1">
                    <a:lumMod val="65000"/>
                  </a:schemeClr>
                </a:solidFill>
                <a:effectLst/>
                <a:uLnTx/>
                <a:uFillTx/>
                <a:latin typeface="Times New Roman" charset="0"/>
                <a:ea typeface="+mn-ea"/>
                <a:cs typeface="+mn-cs"/>
              </a:rPr>
              <a:t>.  In many applications, it is convenient to acquire new memory as the program runs and to refer to that memory using pointers, which is called </a:t>
            </a:r>
            <a:r>
              <a:rPr kumimoji="0" lang="en-US" sz="2200" b="1" i="1" u="none" strike="noStrike" kern="1200" cap="none" spc="0" normalizeH="0" baseline="0" noProof="0" dirty="0">
                <a:ln>
                  <a:noFill/>
                </a:ln>
                <a:solidFill>
                  <a:schemeClr val="bg1">
                    <a:lumMod val="65000"/>
                  </a:schemeClr>
                </a:solidFill>
                <a:effectLst/>
                <a:uLnTx/>
                <a:uFillTx/>
                <a:latin typeface="Times New Roman" charset="0"/>
                <a:ea typeface="+mn-ea"/>
                <a:cs typeface="+mn-cs"/>
              </a:rPr>
              <a:t>dynamic allocation</a:t>
            </a:r>
            <a:r>
              <a:rPr kumimoji="0" lang="en-US" sz="2200" b="0" i="0" u="none" strike="noStrike" kern="1200" cap="none" spc="0" normalizeH="0" baseline="0" noProof="0" dirty="0">
                <a:ln>
                  <a:noFill/>
                </a:ln>
                <a:solidFill>
                  <a:schemeClr val="bg1">
                    <a:lumMod val="65000"/>
                  </a:schemeClr>
                </a:solidFill>
                <a:effectLst/>
                <a:uLnTx/>
                <a:uFillTx/>
                <a:latin typeface="Times New Roman" charset="0"/>
                <a:ea typeface="+mn-ea"/>
                <a:cs typeface="+mn-cs"/>
              </a:rPr>
              <a:t>.</a:t>
            </a:r>
          </a:p>
          <a:p>
            <a:pPr marL="800100" marR="0" lvl="1" indent="-342900" algn="l" defTabSz="914400" rtl="0" eaLnBrk="0" fontAlgn="base" latinLnBrk="0" hangingPunct="0">
              <a:lnSpc>
                <a:spcPct val="85000"/>
              </a:lnSpc>
              <a:spcBef>
                <a:spcPct val="0"/>
              </a:spcBef>
              <a:spcAft>
                <a:spcPts val="1200"/>
              </a:spcAft>
              <a:buClr>
                <a:srgbClr val="000000"/>
              </a:buClr>
              <a:buSzTx/>
              <a:buFont typeface="Times New Roman" panose="02020603050405020304" pitchFamily="18" charset="0"/>
              <a:buChar char="‒"/>
              <a:tabLst/>
              <a:defRPr/>
            </a:pPr>
            <a:r>
              <a:rPr kumimoji="0" lang="en-US" sz="2200" b="0" i="1" u="none" strike="noStrike" kern="1200" cap="none" spc="0" normalizeH="0" baseline="0" noProof="0" dirty="0">
                <a:ln>
                  <a:noFill/>
                </a:ln>
                <a:solidFill>
                  <a:schemeClr val="bg1">
                    <a:lumMod val="65000"/>
                  </a:schemeClr>
                </a:solidFill>
                <a:effectLst/>
                <a:uLnTx/>
                <a:uFillTx/>
                <a:latin typeface="Times New Roman" charset="0"/>
                <a:ea typeface="+mn-ea"/>
                <a:cs typeface="+mn-cs"/>
              </a:rPr>
              <a:t>Pointers can be used to record relationships among data items</a:t>
            </a:r>
            <a:r>
              <a:rPr kumimoji="0" lang="en-US" sz="2200" b="0" i="0" u="none" strike="noStrike" kern="1200" cap="none" spc="0" normalizeH="0" baseline="0" noProof="0" dirty="0">
                <a:ln>
                  <a:noFill/>
                </a:ln>
                <a:solidFill>
                  <a:schemeClr val="bg1">
                    <a:lumMod val="65000"/>
                  </a:schemeClr>
                </a:solidFill>
                <a:effectLst/>
                <a:uLnTx/>
                <a:uFillTx/>
                <a:latin typeface="Times New Roman" charset="0"/>
                <a:ea typeface="+mn-ea"/>
                <a:cs typeface="+mn-cs"/>
              </a:rPr>
              <a:t>.  Data structures that use pointers to create connections between individual components are called </a:t>
            </a:r>
            <a:r>
              <a:rPr kumimoji="0" lang="en-US" sz="2200" b="1" i="1" u="none" strike="noStrike" kern="1200" cap="none" spc="0" normalizeH="0" baseline="0" noProof="0" dirty="0">
                <a:ln>
                  <a:noFill/>
                </a:ln>
                <a:solidFill>
                  <a:schemeClr val="bg1">
                    <a:lumMod val="65000"/>
                  </a:schemeClr>
                </a:solidFill>
                <a:effectLst/>
                <a:uLnTx/>
                <a:uFillTx/>
                <a:latin typeface="Times New Roman" charset="0"/>
                <a:ea typeface="+mn-ea"/>
                <a:cs typeface="+mn-cs"/>
              </a:rPr>
              <a:t>linked structures</a:t>
            </a:r>
            <a:r>
              <a:rPr kumimoji="0" lang="en-US" sz="2200" b="0" i="0" u="none" strike="noStrike" kern="1200" cap="none" spc="0" normalizeH="0" baseline="0" noProof="0" dirty="0">
                <a:ln>
                  <a:noFill/>
                </a:ln>
                <a:solidFill>
                  <a:schemeClr val="bg1">
                    <a:lumMod val="65000"/>
                  </a:schemeClr>
                </a:solidFill>
                <a:effectLst/>
                <a:uLnTx/>
                <a:uFillTx/>
                <a:latin typeface="Times New Roman" charset="0"/>
                <a:ea typeface="+mn-ea"/>
                <a:cs typeface="+mn-cs"/>
              </a:rPr>
              <a:t>.  Programmers can indicate that one data item follows another in a conceptual sequence by including a pointer to the second item in the internal representation of the first.</a:t>
            </a:r>
          </a:p>
        </p:txBody>
      </p:sp>
    </p:spTree>
    <p:extLst>
      <p:ext uri="{BB962C8B-B14F-4D97-AF65-F5344CB8AC3E}">
        <p14:creationId xmlns:p14="http://schemas.microsoft.com/office/powerpoint/2010/main" val="31455304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 and Call by Reference</a:t>
            </a:r>
          </a:p>
        </p:txBody>
      </p:sp>
      <p:sp>
        <p:nvSpPr>
          <p:cNvPr id="10" name="Rectangle 15"/>
          <p:cNvSpPr>
            <a:spLocks noChangeArrowheads="1"/>
          </p:cNvSpPr>
          <p:nvPr/>
        </p:nvSpPr>
        <p:spPr bwMode="auto">
          <a:xfrm>
            <a:off x="482600" y="1143000"/>
            <a:ext cx="8280400" cy="37338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 typeface="Arial" panose="020B0604020202020204" pitchFamily="34" charset="0"/>
              <a:buChar char="•"/>
            </a:pPr>
            <a:r>
              <a:rPr lang="en-US" altLang="zh-CN" sz="2400" b="0" dirty="0">
                <a:latin typeface="+mn-lt"/>
              </a:rPr>
              <a:t>To swap two integers, the function </a:t>
            </a:r>
            <a:r>
              <a:rPr lang="en-US" altLang="zh-CN" sz="2000" dirty="0">
                <a:solidFill>
                  <a:srgbClr val="000000"/>
                </a:solidFill>
                <a:latin typeface="Courier New" charset="0"/>
              </a:rPr>
              <a:t>swap</a:t>
            </a:r>
            <a:r>
              <a:rPr lang="en-US" altLang="zh-CN" sz="2400" b="0" dirty="0">
                <a:latin typeface="+mn-lt"/>
              </a:rPr>
              <a:t> takes its parameters </a:t>
            </a:r>
            <a:r>
              <a:rPr lang="en-US" altLang="zh-CN" sz="2400" b="0" i="1" dirty="0">
                <a:latin typeface="+mn-lt"/>
              </a:rPr>
              <a:t>by reference</a:t>
            </a:r>
            <a:r>
              <a:rPr lang="en-US" altLang="zh-CN" sz="2400" b="0" dirty="0">
                <a:latin typeface="+mn-lt"/>
              </a:rPr>
              <a:t>, which means that the stack frame for </a:t>
            </a:r>
            <a:r>
              <a:rPr lang="en-US" altLang="zh-CN" sz="2000" dirty="0">
                <a:solidFill>
                  <a:srgbClr val="000000"/>
                </a:solidFill>
                <a:latin typeface="Courier New" charset="0"/>
              </a:rPr>
              <a:t>swap</a:t>
            </a:r>
            <a:r>
              <a:rPr lang="en-US" altLang="zh-CN" sz="2400" b="0" dirty="0">
                <a:latin typeface="+mn-lt"/>
              </a:rPr>
              <a:t> is given the </a:t>
            </a:r>
            <a:r>
              <a:rPr lang="en-US" altLang="zh-CN" sz="2400" b="0" i="1" dirty="0">
                <a:latin typeface="+mn-lt"/>
              </a:rPr>
              <a:t>addresses </a:t>
            </a:r>
            <a:r>
              <a:rPr lang="en-US" altLang="zh-CN" sz="2400" b="0" dirty="0">
                <a:latin typeface="+mn-lt"/>
              </a:rPr>
              <a:t>of the calling arguments rather than the </a:t>
            </a:r>
            <a:r>
              <a:rPr lang="en-US" altLang="zh-CN" sz="2400" b="0" i="1" dirty="0">
                <a:latin typeface="+mn-lt"/>
              </a:rPr>
              <a:t>values</a:t>
            </a:r>
            <a:r>
              <a:rPr lang="en-US" altLang="zh-CN" sz="2400" b="0" dirty="0">
                <a:latin typeface="+mn-lt"/>
              </a:rPr>
              <a:t>.</a:t>
            </a:r>
          </a:p>
          <a:p>
            <a:pPr marL="342900" indent="-342900">
              <a:lnSpc>
                <a:spcPct val="85000"/>
              </a:lnSpc>
              <a:spcAft>
                <a:spcPts val="1200"/>
              </a:spcAft>
              <a:buFont typeface="Arial" panose="020B0604020202020204" pitchFamily="34" charset="0"/>
              <a:buChar char="•"/>
            </a:pPr>
            <a:endParaRPr lang="en-US" sz="2400" b="0" dirty="0">
              <a:solidFill>
                <a:srgbClr val="000000"/>
              </a:solidFill>
              <a:latin typeface="+mn-lt"/>
            </a:endParaRPr>
          </a:p>
          <a:p>
            <a:pPr marL="342900" indent="-342900">
              <a:lnSpc>
                <a:spcPct val="85000"/>
              </a:lnSpc>
              <a:spcAft>
                <a:spcPts val="1200"/>
              </a:spcAft>
              <a:buFont typeface="Arial" panose="020B0604020202020204" pitchFamily="34" charset="0"/>
              <a:buChar char="•"/>
            </a:pPr>
            <a:endParaRPr lang="en-US" sz="2400" b="0" dirty="0">
              <a:solidFill>
                <a:srgbClr val="000000"/>
              </a:solidFill>
              <a:latin typeface="+mn-lt"/>
            </a:endParaRPr>
          </a:p>
          <a:p>
            <a:pPr marL="342900" indent="-342900">
              <a:lnSpc>
                <a:spcPct val="85000"/>
              </a:lnSpc>
              <a:spcAft>
                <a:spcPts val="1200"/>
              </a:spcAft>
              <a:buFont typeface="Arial" panose="020B0604020202020204" pitchFamily="34" charset="0"/>
              <a:buChar char="•"/>
            </a:pPr>
            <a:endParaRPr lang="en-US" sz="2400" b="0" dirty="0">
              <a:solidFill>
                <a:srgbClr val="000000"/>
              </a:solidFill>
              <a:latin typeface="+mn-lt"/>
            </a:endParaRPr>
          </a:p>
          <a:p>
            <a:pPr marL="342900" indent="-342900">
              <a:lnSpc>
                <a:spcPct val="85000"/>
              </a:lnSpc>
              <a:spcAft>
                <a:spcPts val="1200"/>
              </a:spcAft>
              <a:buFont typeface="Arial" panose="020B0604020202020204" pitchFamily="34" charset="0"/>
              <a:buChar char="•"/>
            </a:pPr>
            <a:endParaRPr lang="en-US" sz="2400" b="0" dirty="0">
              <a:solidFill>
                <a:srgbClr val="000000"/>
              </a:solidFill>
              <a:latin typeface="+mn-lt"/>
            </a:endParaRPr>
          </a:p>
          <a:p>
            <a:pPr marL="342900" indent="-342900">
              <a:lnSpc>
                <a:spcPct val="85000"/>
              </a:lnSpc>
              <a:spcAft>
                <a:spcPts val="1200"/>
              </a:spcAft>
              <a:buFont typeface="Arial" panose="020B0604020202020204" pitchFamily="34" charset="0"/>
              <a:buChar char="•"/>
            </a:pPr>
            <a:r>
              <a:rPr lang="en-US" altLang="zh-CN" sz="2400" b="0" dirty="0">
                <a:solidFill>
                  <a:srgbClr val="000000"/>
                </a:solidFill>
                <a:ea typeface="ＭＳ Ｐゴシック" charset="-128"/>
              </a:rPr>
              <a:t>You can simulate the effect of call by reference by making the pointers explicit:</a:t>
            </a:r>
          </a:p>
        </p:txBody>
      </p:sp>
      <p:sp>
        <p:nvSpPr>
          <p:cNvPr id="13" name="Rectangle 8"/>
          <p:cNvSpPr>
            <a:spLocks noChangeArrowheads="1"/>
          </p:cNvSpPr>
          <p:nvPr/>
        </p:nvSpPr>
        <p:spPr bwMode="auto">
          <a:xfrm>
            <a:off x="914400" y="2323289"/>
            <a:ext cx="4495800" cy="1562911"/>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r>
              <a:rPr lang="fr-FR" altLang="zh-CN" sz="1800" dirty="0" err="1">
                <a:solidFill>
                  <a:srgbClr val="000000"/>
                </a:solidFill>
                <a:latin typeface="Courier New" charset="0"/>
              </a:rPr>
              <a:t>void</a:t>
            </a:r>
            <a:r>
              <a:rPr lang="fr-FR" altLang="zh-CN" sz="1800" dirty="0">
                <a:solidFill>
                  <a:srgbClr val="000000"/>
                </a:solidFill>
                <a:latin typeface="Courier New" charset="0"/>
              </a:rPr>
              <a:t> swap(</a:t>
            </a:r>
            <a:r>
              <a:rPr lang="fr-FR" altLang="zh-CN" sz="1800" dirty="0" err="1">
                <a:solidFill>
                  <a:srgbClr val="000000"/>
                </a:solidFill>
                <a:latin typeface="Courier New" charset="0"/>
              </a:rPr>
              <a:t>int</a:t>
            </a:r>
            <a:r>
              <a:rPr lang="fr-FR" altLang="zh-CN" sz="1800" dirty="0">
                <a:solidFill>
                  <a:srgbClr val="000000"/>
                </a:solidFill>
                <a:latin typeface="Courier New" charset="0"/>
              </a:rPr>
              <a:t> &amp; x, </a:t>
            </a:r>
            <a:r>
              <a:rPr lang="fr-FR" altLang="zh-CN" sz="1800" dirty="0" err="1">
                <a:solidFill>
                  <a:srgbClr val="000000"/>
                </a:solidFill>
                <a:latin typeface="Courier New" charset="0"/>
              </a:rPr>
              <a:t>int</a:t>
            </a:r>
            <a:r>
              <a:rPr lang="fr-FR" altLang="zh-CN" sz="1800" dirty="0">
                <a:solidFill>
                  <a:srgbClr val="000000"/>
                </a:solidFill>
                <a:latin typeface="Courier New" charset="0"/>
              </a:rPr>
              <a:t> &amp; y) {</a:t>
            </a:r>
          </a:p>
          <a:p>
            <a:r>
              <a:rPr lang="fr-FR" altLang="zh-CN" sz="1800" dirty="0">
                <a:solidFill>
                  <a:srgbClr val="000000"/>
                </a:solidFill>
                <a:latin typeface="Courier New" charset="0"/>
              </a:rPr>
              <a:t>   </a:t>
            </a:r>
            <a:r>
              <a:rPr lang="fr-FR" altLang="zh-CN" sz="1800" dirty="0" err="1">
                <a:solidFill>
                  <a:srgbClr val="000000"/>
                </a:solidFill>
                <a:latin typeface="Courier New" charset="0"/>
              </a:rPr>
              <a:t>int</a:t>
            </a:r>
            <a:r>
              <a:rPr lang="fr-FR" altLang="zh-CN" sz="1800" dirty="0">
                <a:solidFill>
                  <a:srgbClr val="000000"/>
                </a:solidFill>
                <a:latin typeface="Courier New" charset="0"/>
              </a:rPr>
              <a:t> </a:t>
            </a:r>
            <a:r>
              <a:rPr lang="fr-FR" altLang="zh-CN" sz="1800" dirty="0" err="1">
                <a:solidFill>
                  <a:srgbClr val="000000"/>
                </a:solidFill>
                <a:latin typeface="Courier New" charset="0"/>
              </a:rPr>
              <a:t>tmp</a:t>
            </a:r>
            <a:r>
              <a:rPr lang="fr-FR" altLang="zh-CN" sz="1800" dirty="0">
                <a:solidFill>
                  <a:srgbClr val="000000"/>
                </a:solidFill>
                <a:latin typeface="Courier New" charset="0"/>
              </a:rPr>
              <a:t> = x;</a:t>
            </a:r>
          </a:p>
          <a:p>
            <a:r>
              <a:rPr lang="fr-FR" altLang="zh-CN" sz="1800" dirty="0">
                <a:solidFill>
                  <a:srgbClr val="000000"/>
                </a:solidFill>
                <a:latin typeface="Courier New" charset="0"/>
              </a:rPr>
              <a:t>   x = y;</a:t>
            </a:r>
          </a:p>
          <a:p>
            <a:r>
              <a:rPr lang="fr-FR" altLang="zh-CN" sz="1800" dirty="0">
                <a:solidFill>
                  <a:srgbClr val="000000"/>
                </a:solidFill>
                <a:latin typeface="Courier New" charset="0"/>
              </a:rPr>
              <a:t>   y = </a:t>
            </a:r>
            <a:r>
              <a:rPr lang="fr-FR" altLang="zh-CN" sz="1800" dirty="0" err="1">
                <a:solidFill>
                  <a:srgbClr val="000000"/>
                </a:solidFill>
                <a:latin typeface="Courier New" charset="0"/>
              </a:rPr>
              <a:t>tmp</a:t>
            </a:r>
            <a:r>
              <a:rPr lang="fr-FR" altLang="zh-CN" sz="1800" dirty="0">
                <a:solidFill>
                  <a:srgbClr val="000000"/>
                </a:solidFill>
                <a:latin typeface="Courier New" charset="0"/>
              </a:rPr>
              <a:t>;</a:t>
            </a:r>
          </a:p>
          <a:p>
            <a:r>
              <a:rPr lang="fr-FR" altLang="zh-CN" sz="1800" dirty="0">
                <a:solidFill>
                  <a:srgbClr val="000000"/>
                </a:solidFill>
                <a:latin typeface="Courier New" charset="0"/>
              </a:rPr>
              <a:t>}</a:t>
            </a:r>
          </a:p>
        </p:txBody>
      </p:sp>
      <p:sp>
        <p:nvSpPr>
          <p:cNvPr id="14" name="Rectangle 8"/>
          <p:cNvSpPr>
            <a:spLocks noChangeArrowheads="1"/>
          </p:cNvSpPr>
          <p:nvPr/>
        </p:nvSpPr>
        <p:spPr bwMode="auto">
          <a:xfrm>
            <a:off x="914400" y="4953000"/>
            <a:ext cx="4495800" cy="1562911"/>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r>
              <a:rPr lang="en-US" altLang="zh-CN" sz="1800" dirty="0">
                <a:solidFill>
                  <a:srgbClr val="000000"/>
                </a:solidFill>
                <a:latin typeface="Courier New" charset="0"/>
              </a:rPr>
              <a:t>void swap(</a:t>
            </a:r>
            <a:r>
              <a:rPr lang="en-US" altLang="zh-CN" sz="1800" dirty="0" err="1">
                <a:solidFill>
                  <a:srgbClr val="000000"/>
                </a:solidFill>
                <a:latin typeface="Courier New" charset="0"/>
              </a:rPr>
              <a:t>int</a:t>
            </a:r>
            <a:r>
              <a:rPr lang="en-US" altLang="zh-CN" sz="1800" dirty="0">
                <a:solidFill>
                  <a:srgbClr val="000000"/>
                </a:solidFill>
                <a:latin typeface="Courier New" charset="0"/>
              </a:rPr>
              <a:t> * </a:t>
            </a:r>
            <a:r>
              <a:rPr lang="en-US" altLang="zh-CN" sz="1800" dirty="0" err="1">
                <a:solidFill>
                  <a:srgbClr val="000000"/>
                </a:solidFill>
                <a:latin typeface="Courier New" charset="0"/>
              </a:rPr>
              <a:t>px</a:t>
            </a:r>
            <a:r>
              <a:rPr lang="en-US" altLang="zh-CN" sz="1800" dirty="0">
                <a:solidFill>
                  <a:srgbClr val="000000"/>
                </a:solidFill>
                <a:latin typeface="Courier New" charset="0"/>
              </a:rPr>
              <a:t>, </a:t>
            </a:r>
            <a:r>
              <a:rPr lang="en-US" altLang="zh-CN" sz="1800" dirty="0" err="1">
                <a:solidFill>
                  <a:srgbClr val="000000"/>
                </a:solidFill>
                <a:latin typeface="Courier New" charset="0"/>
              </a:rPr>
              <a:t>int</a:t>
            </a:r>
            <a:r>
              <a:rPr lang="en-US" altLang="zh-CN" sz="1800" dirty="0">
                <a:solidFill>
                  <a:srgbClr val="000000"/>
                </a:solidFill>
                <a:latin typeface="Courier New" charset="0"/>
              </a:rPr>
              <a:t> * </a:t>
            </a:r>
            <a:r>
              <a:rPr lang="en-US" altLang="zh-CN" sz="1800" dirty="0" err="1">
                <a:solidFill>
                  <a:srgbClr val="000000"/>
                </a:solidFill>
                <a:latin typeface="Courier New" charset="0"/>
              </a:rPr>
              <a:t>py</a:t>
            </a:r>
            <a:r>
              <a:rPr lang="en-US" altLang="zh-CN" sz="1800" dirty="0">
                <a:solidFill>
                  <a:srgbClr val="000000"/>
                </a:solidFill>
                <a:latin typeface="Courier New" charset="0"/>
              </a:rPr>
              <a:t>) {</a:t>
            </a:r>
          </a:p>
          <a:p>
            <a:r>
              <a:rPr lang="en-US" altLang="zh-CN" sz="1800" dirty="0">
                <a:solidFill>
                  <a:srgbClr val="000000"/>
                </a:solidFill>
                <a:latin typeface="Courier New" charset="0"/>
              </a:rPr>
              <a:t>   </a:t>
            </a:r>
            <a:r>
              <a:rPr lang="en-US" altLang="zh-CN" sz="1800" dirty="0" err="1">
                <a:solidFill>
                  <a:srgbClr val="000000"/>
                </a:solidFill>
                <a:latin typeface="Courier New" charset="0"/>
              </a:rPr>
              <a:t>int</a:t>
            </a:r>
            <a:r>
              <a:rPr lang="en-US" altLang="zh-CN" sz="1800" dirty="0">
                <a:solidFill>
                  <a:srgbClr val="000000"/>
                </a:solidFill>
                <a:latin typeface="Courier New" charset="0"/>
              </a:rPr>
              <a:t> </a:t>
            </a:r>
            <a:r>
              <a:rPr lang="en-US" altLang="zh-CN" sz="1800" dirty="0" err="1">
                <a:solidFill>
                  <a:srgbClr val="000000"/>
                </a:solidFill>
                <a:latin typeface="Courier New" charset="0"/>
              </a:rPr>
              <a:t>tmp</a:t>
            </a:r>
            <a:r>
              <a:rPr lang="en-US" altLang="zh-CN" sz="1800" dirty="0">
                <a:solidFill>
                  <a:srgbClr val="000000"/>
                </a:solidFill>
                <a:latin typeface="Courier New" charset="0"/>
              </a:rPr>
              <a:t> = *</a:t>
            </a:r>
            <a:r>
              <a:rPr lang="en-US" altLang="zh-CN" sz="1800" dirty="0" err="1">
                <a:solidFill>
                  <a:srgbClr val="000000"/>
                </a:solidFill>
                <a:latin typeface="Courier New" charset="0"/>
              </a:rPr>
              <a:t>px</a:t>
            </a:r>
            <a:r>
              <a:rPr lang="en-US" altLang="zh-CN" sz="1800" dirty="0">
                <a:solidFill>
                  <a:srgbClr val="000000"/>
                </a:solidFill>
                <a:latin typeface="Courier New" charset="0"/>
              </a:rPr>
              <a:t>;</a:t>
            </a:r>
          </a:p>
          <a:p>
            <a:r>
              <a:rPr lang="en-US" altLang="zh-CN" sz="1800" dirty="0">
                <a:solidFill>
                  <a:srgbClr val="000000"/>
                </a:solidFill>
                <a:latin typeface="Courier New" charset="0"/>
              </a:rPr>
              <a:t>   *</a:t>
            </a:r>
            <a:r>
              <a:rPr lang="en-US" altLang="zh-CN" sz="1800" dirty="0" err="1">
                <a:solidFill>
                  <a:srgbClr val="000000"/>
                </a:solidFill>
                <a:latin typeface="Courier New" charset="0"/>
              </a:rPr>
              <a:t>px</a:t>
            </a:r>
            <a:r>
              <a:rPr lang="en-US" altLang="zh-CN" sz="1800" dirty="0">
                <a:solidFill>
                  <a:srgbClr val="000000"/>
                </a:solidFill>
                <a:latin typeface="Courier New" charset="0"/>
              </a:rPr>
              <a:t> = *</a:t>
            </a:r>
            <a:r>
              <a:rPr lang="en-US" altLang="zh-CN" sz="1800" dirty="0" err="1">
                <a:solidFill>
                  <a:srgbClr val="000000"/>
                </a:solidFill>
                <a:latin typeface="Courier New" charset="0"/>
              </a:rPr>
              <a:t>py</a:t>
            </a:r>
            <a:r>
              <a:rPr lang="en-US" altLang="zh-CN" sz="1800" dirty="0">
                <a:solidFill>
                  <a:srgbClr val="000000"/>
                </a:solidFill>
                <a:latin typeface="Courier New" charset="0"/>
              </a:rPr>
              <a:t>;</a:t>
            </a:r>
          </a:p>
          <a:p>
            <a:r>
              <a:rPr lang="en-US" altLang="zh-CN" sz="1800" dirty="0">
                <a:solidFill>
                  <a:srgbClr val="000000"/>
                </a:solidFill>
                <a:latin typeface="Courier New" charset="0"/>
              </a:rPr>
              <a:t>   *</a:t>
            </a:r>
            <a:r>
              <a:rPr lang="en-US" altLang="zh-CN" sz="1800" dirty="0" err="1">
                <a:solidFill>
                  <a:srgbClr val="000000"/>
                </a:solidFill>
                <a:latin typeface="Courier New" charset="0"/>
              </a:rPr>
              <a:t>py</a:t>
            </a:r>
            <a:r>
              <a:rPr lang="en-US" altLang="zh-CN" sz="1800" dirty="0">
                <a:solidFill>
                  <a:srgbClr val="000000"/>
                </a:solidFill>
                <a:latin typeface="Courier New" charset="0"/>
              </a:rPr>
              <a:t> = </a:t>
            </a:r>
            <a:r>
              <a:rPr lang="en-US" altLang="zh-CN" sz="1800" dirty="0" err="1">
                <a:solidFill>
                  <a:srgbClr val="000000"/>
                </a:solidFill>
                <a:latin typeface="Courier New" charset="0"/>
              </a:rPr>
              <a:t>tmp</a:t>
            </a:r>
            <a:r>
              <a:rPr lang="en-US" altLang="zh-CN" sz="1800" dirty="0">
                <a:solidFill>
                  <a:srgbClr val="000000"/>
                </a:solidFill>
                <a:latin typeface="Courier New" charset="0"/>
              </a:rPr>
              <a:t>;</a:t>
            </a:r>
          </a:p>
          <a:p>
            <a:r>
              <a:rPr lang="en-US" altLang="zh-CN" sz="1800" dirty="0">
                <a:solidFill>
                  <a:srgbClr val="000000"/>
                </a:solidFill>
                <a:latin typeface="Courier New" charset="0"/>
              </a:rPr>
              <a:t>}</a:t>
            </a:r>
          </a:p>
        </p:txBody>
      </p:sp>
      <p:sp>
        <p:nvSpPr>
          <p:cNvPr id="12" name="Rectangle 8"/>
          <p:cNvSpPr>
            <a:spLocks noChangeArrowheads="1"/>
          </p:cNvSpPr>
          <p:nvPr/>
        </p:nvSpPr>
        <p:spPr bwMode="auto">
          <a:xfrm>
            <a:off x="5867400" y="5493155"/>
            <a:ext cx="2209800" cy="4826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r>
              <a:rPr lang="fr-FR" altLang="zh-CN" sz="1800" dirty="0">
                <a:solidFill>
                  <a:srgbClr val="000000"/>
                </a:solidFill>
                <a:latin typeface="Courier New" charset="0"/>
              </a:rPr>
              <a:t>swap(&amp;n1, &amp;n2);</a:t>
            </a:r>
          </a:p>
        </p:txBody>
      </p:sp>
      <p:sp>
        <p:nvSpPr>
          <p:cNvPr id="15" name="Rectangle 8"/>
          <p:cNvSpPr>
            <a:spLocks noChangeArrowheads="1"/>
          </p:cNvSpPr>
          <p:nvPr/>
        </p:nvSpPr>
        <p:spPr bwMode="auto">
          <a:xfrm>
            <a:off x="5867400" y="2863444"/>
            <a:ext cx="2209800" cy="4826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r>
              <a:rPr lang="fr-FR" altLang="zh-CN" sz="1800" dirty="0">
                <a:solidFill>
                  <a:srgbClr val="000000"/>
                </a:solidFill>
                <a:latin typeface="Courier New" charset="0"/>
              </a:rPr>
              <a:t>swap(n1, n2);</a:t>
            </a:r>
          </a:p>
        </p:txBody>
      </p:sp>
    </p:spTree>
    <p:extLst>
      <p:ext uri="{BB962C8B-B14F-4D97-AF65-F5344CB8AC3E}">
        <p14:creationId xmlns:p14="http://schemas.microsoft.com/office/powerpoint/2010/main" val="889971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2" grpId="0" animBg="1"/>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4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Structure of Memory</a:t>
            </a:r>
            <a:endParaRPr lang="en-US" sz="4000" dirty="0">
              <a:solidFill>
                <a:schemeClr val="tx1"/>
              </a:solidFill>
            </a:endParaRPr>
          </a:p>
        </p:txBody>
      </p:sp>
      <p:sp>
        <p:nvSpPr>
          <p:cNvPr id="830467" name="Rectangle 3"/>
          <p:cNvSpPr>
            <a:spLocks noChangeArrowheads="1"/>
          </p:cNvSpPr>
          <p:nvPr/>
        </p:nvSpPr>
        <p:spPr bwMode="auto">
          <a:xfrm>
            <a:off x="482600" y="1155700"/>
            <a:ext cx="8204200" cy="5397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The fundamental unit of memory inside a computer is called a </a:t>
            </a:r>
            <a:r>
              <a:rPr lang="en-US" sz="2400" i="1" dirty="0">
                <a:solidFill>
                  <a:srgbClr val="FF0000"/>
                </a:solidFill>
              </a:rPr>
              <a:t>bit</a:t>
            </a:r>
            <a:r>
              <a:rPr lang="en-US" sz="2400" b="0" i="1" dirty="0">
                <a:solidFill>
                  <a:srgbClr val="000000"/>
                </a:solidFill>
              </a:rPr>
              <a:t>,</a:t>
            </a:r>
            <a:r>
              <a:rPr lang="en-US" sz="2400" b="0" dirty="0">
                <a:solidFill>
                  <a:srgbClr val="000000"/>
                </a:solidFill>
              </a:rPr>
              <a:t> which is a contraction of the words </a:t>
            </a:r>
            <a:r>
              <a:rPr lang="en-US" sz="2400" b="0" i="1" dirty="0">
                <a:solidFill>
                  <a:srgbClr val="000000"/>
                </a:solidFill>
              </a:rPr>
              <a:t>binary digit.</a:t>
            </a:r>
            <a:r>
              <a:rPr lang="en-US" sz="2400" b="0" dirty="0">
                <a:solidFill>
                  <a:srgbClr val="000000"/>
                </a:solidFill>
              </a:rPr>
              <a:t>  A bit can be in either of two states, usually denoted as </a:t>
            </a:r>
            <a:r>
              <a:rPr lang="en-US" sz="2400" b="0" dirty="0">
                <a:solidFill>
                  <a:srgbClr val="FF0000"/>
                </a:solidFill>
              </a:rPr>
              <a:t>0</a:t>
            </a:r>
            <a:r>
              <a:rPr lang="en-US" sz="2400" b="0" dirty="0">
                <a:solidFill>
                  <a:srgbClr val="000000"/>
                </a:solidFill>
              </a:rPr>
              <a:t> and </a:t>
            </a:r>
            <a:r>
              <a:rPr lang="en-US" sz="2400" b="0" dirty="0">
                <a:solidFill>
                  <a:srgbClr val="FF0000"/>
                </a:solidFill>
              </a:rPr>
              <a:t>1</a:t>
            </a:r>
            <a:r>
              <a:rPr lang="en-US" sz="2400" b="0" dirty="0">
                <a:solidFill>
                  <a:srgbClr val="000000"/>
                </a:solidFill>
              </a:rPr>
              <a:t>.</a:t>
            </a:r>
          </a:p>
          <a:p>
            <a:pPr marL="342900" indent="-342900">
              <a:lnSpc>
                <a:spcPct val="85000"/>
              </a:lnSpc>
              <a:spcAft>
                <a:spcPts val="600"/>
              </a:spcAft>
              <a:buFontTx/>
              <a:buChar char="•"/>
            </a:pPr>
            <a:r>
              <a:rPr lang="en-US" altLang="zh-CN" sz="2400" b="0" dirty="0">
                <a:solidFill>
                  <a:srgbClr val="000000"/>
                </a:solidFill>
              </a:rPr>
              <a:t>The hardware structure of a computer combines individual bits into larger units.  In most modern architectures, the </a:t>
            </a:r>
            <a:r>
              <a:rPr lang="en-US" altLang="zh-CN" sz="2400" b="0" dirty="0">
                <a:solidFill>
                  <a:srgbClr val="FF0000"/>
                </a:solidFill>
              </a:rPr>
              <a:t>smallest addressable</a:t>
            </a:r>
            <a:r>
              <a:rPr lang="en-US" altLang="zh-CN" sz="2400" b="0" dirty="0">
                <a:solidFill>
                  <a:srgbClr val="000000"/>
                </a:solidFill>
              </a:rPr>
              <a:t> unit on which the hardware operates is a sequence of eight consecutive bits called a </a:t>
            </a:r>
            <a:r>
              <a:rPr lang="en-US" altLang="zh-CN" sz="2400" i="1" dirty="0">
                <a:solidFill>
                  <a:srgbClr val="FF0000"/>
                </a:solidFill>
              </a:rPr>
              <a:t>byte</a:t>
            </a:r>
            <a:r>
              <a:rPr lang="en-US" altLang="zh-CN" sz="2400" b="0" i="1" dirty="0">
                <a:solidFill>
                  <a:srgbClr val="000000"/>
                </a:solidFill>
              </a:rPr>
              <a:t>.</a:t>
            </a:r>
            <a:r>
              <a:rPr lang="en-US" altLang="zh-CN" sz="2400" b="0" dirty="0">
                <a:solidFill>
                  <a:srgbClr val="000000"/>
                </a:solidFill>
              </a:rPr>
              <a:t>  The following diagram shows a byte containing a combination of 0s and 1s:</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altLang="zh-CN"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Numbers are stored in still larger units that consist of multiple bytes.  The unit that represents the most common integer size on a particular hardware is called a </a:t>
            </a:r>
            <a:r>
              <a:rPr lang="en-US" altLang="zh-CN" sz="2400" i="1" dirty="0">
                <a:solidFill>
                  <a:srgbClr val="FF0000"/>
                </a:solidFill>
              </a:rPr>
              <a:t>word</a:t>
            </a:r>
            <a:r>
              <a:rPr lang="en-US" altLang="zh-CN" sz="2400" b="0" i="1" dirty="0">
                <a:solidFill>
                  <a:srgbClr val="000000"/>
                </a:solidFill>
              </a:rPr>
              <a:t>.</a:t>
            </a:r>
            <a:r>
              <a:rPr lang="en-US" altLang="zh-CN" sz="2400" b="0" dirty="0">
                <a:solidFill>
                  <a:srgbClr val="000000"/>
                </a:solidFill>
              </a:rPr>
              <a:t>  Because machines have different architectures, the number of bytes in a word may vary from machine to machine.  E.g., a word in </a:t>
            </a:r>
            <a:r>
              <a:rPr lang="en-US" altLang="zh-CN" sz="2400" b="0" i="1" dirty="0">
                <a:solidFill>
                  <a:srgbClr val="000000"/>
                </a:solidFill>
              </a:rPr>
              <a:t>x86-64</a:t>
            </a:r>
            <a:r>
              <a:rPr lang="en-US" altLang="zh-CN" sz="2400" b="0" dirty="0">
                <a:solidFill>
                  <a:srgbClr val="000000"/>
                </a:solidFill>
              </a:rPr>
              <a:t>, the 64-bit version of the x86 instruction set, is 64-bit.</a:t>
            </a:r>
            <a:endParaRPr lang="en-US" sz="2400" b="0" dirty="0">
              <a:solidFill>
                <a:srgbClr val="000000"/>
              </a:solidFill>
            </a:endParaRPr>
          </a:p>
        </p:txBody>
      </p:sp>
      <p:grpSp>
        <p:nvGrpSpPr>
          <p:cNvPr id="3" name="Group 6"/>
          <p:cNvGrpSpPr>
            <a:grpSpLocks/>
          </p:cNvGrpSpPr>
          <p:nvPr/>
        </p:nvGrpSpPr>
        <p:grpSpPr bwMode="auto">
          <a:xfrm>
            <a:off x="2743200" y="3886200"/>
            <a:ext cx="3657600" cy="457200"/>
            <a:chOff x="1728" y="2544"/>
            <a:chExt cx="2304" cy="288"/>
          </a:xfrm>
        </p:grpSpPr>
        <p:sp>
          <p:nvSpPr>
            <p:cNvPr id="830471" name="Rectangle 7"/>
            <p:cNvSpPr>
              <a:spLocks noChangeArrowheads="1"/>
            </p:cNvSpPr>
            <p:nvPr/>
          </p:nvSpPr>
          <p:spPr bwMode="auto">
            <a:xfrm>
              <a:off x="1728"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2" name="Rectangle 8"/>
            <p:cNvSpPr>
              <a:spLocks noChangeArrowheads="1"/>
            </p:cNvSpPr>
            <p:nvPr/>
          </p:nvSpPr>
          <p:spPr bwMode="auto">
            <a:xfrm>
              <a:off x="2016"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3" name="Rectangle 9"/>
            <p:cNvSpPr>
              <a:spLocks noChangeArrowheads="1"/>
            </p:cNvSpPr>
            <p:nvPr/>
          </p:nvSpPr>
          <p:spPr bwMode="auto">
            <a:xfrm>
              <a:off x="2304"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4" name="Rectangle 10"/>
            <p:cNvSpPr>
              <a:spLocks noChangeArrowheads="1"/>
            </p:cNvSpPr>
            <p:nvPr/>
          </p:nvSpPr>
          <p:spPr bwMode="auto">
            <a:xfrm>
              <a:off x="2592"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5" name="Rectangle 11"/>
            <p:cNvSpPr>
              <a:spLocks noChangeArrowheads="1"/>
            </p:cNvSpPr>
            <p:nvPr/>
          </p:nvSpPr>
          <p:spPr bwMode="auto">
            <a:xfrm>
              <a:off x="2880"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6" name="Rectangle 12"/>
            <p:cNvSpPr>
              <a:spLocks noChangeArrowheads="1"/>
            </p:cNvSpPr>
            <p:nvPr/>
          </p:nvSpPr>
          <p:spPr bwMode="auto">
            <a:xfrm>
              <a:off x="3168"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30477" name="Rectangle 13"/>
            <p:cNvSpPr>
              <a:spLocks noChangeArrowheads="1"/>
            </p:cNvSpPr>
            <p:nvPr/>
          </p:nvSpPr>
          <p:spPr bwMode="auto">
            <a:xfrm>
              <a:off x="3456"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30478" name="Rectangle 14"/>
            <p:cNvSpPr>
              <a:spLocks noChangeArrowheads="1"/>
            </p:cNvSpPr>
            <p:nvPr/>
          </p:nvSpPr>
          <p:spPr bwMode="auto">
            <a:xfrm>
              <a:off x="3744" y="254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046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3046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 vs. Reference</a:t>
            </a:r>
          </a:p>
        </p:txBody>
      </p:sp>
      <p:graphicFrame>
        <p:nvGraphicFramePr>
          <p:cNvPr id="3" name="Table 2"/>
          <p:cNvGraphicFramePr>
            <a:graphicFrameLocks noGrp="1"/>
          </p:cNvGraphicFramePr>
          <p:nvPr>
            <p:extLst>
              <p:ext uri="{D42A27DB-BD31-4B8C-83A1-F6EECF244321}">
                <p14:modId xmlns:p14="http://schemas.microsoft.com/office/powerpoint/2010/main" val="4065022353"/>
              </p:ext>
            </p:extLst>
          </p:nvPr>
        </p:nvGraphicFramePr>
        <p:xfrm>
          <a:off x="381001" y="1397000"/>
          <a:ext cx="8382001" cy="4549022"/>
        </p:xfrm>
        <a:graphic>
          <a:graphicData uri="http://schemas.openxmlformats.org/drawingml/2006/table">
            <a:tbl>
              <a:tblPr firstRow="1" bandRow="1">
                <a:tableStyleId>{2D5ABB26-0587-4C30-8999-92F81FD0307C}</a:tableStyleId>
              </a:tblPr>
              <a:tblGrid>
                <a:gridCol w="2438399">
                  <a:extLst>
                    <a:ext uri="{9D8B030D-6E8A-4147-A177-3AD203B41FA5}">
                      <a16:colId xmlns:a16="http://schemas.microsoft.com/office/drawing/2014/main" val="2871296438"/>
                    </a:ext>
                  </a:extLst>
                </a:gridCol>
                <a:gridCol w="2971800">
                  <a:extLst>
                    <a:ext uri="{9D8B030D-6E8A-4147-A177-3AD203B41FA5}">
                      <a16:colId xmlns:a16="http://schemas.microsoft.com/office/drawing/2014/main" val="2256566455"/>
                    </a:ext>
                  </a:extLst>
                </a:gridCol>
                <a:gridCol w="2971802">
                  <a:extLst>
                    <a:ext uri="{9D8B030D-6E8A-4147-A177-3AD203B41FA5}">
                      <a16:colId xmlns:a16="http://schemas.microsoft.com/office/drawing/2014/main" val="462671051"/>
                    </a:ext>
                  </a:extLst>
                </a:gridCol>
              </a:tblGrid>
              <a:tr h="203200">
                <a:tc>
                  <a:txBody>
                    <a:bodyPr/>
                    <a:lstStyle/>
                    <a:p>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Pointer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Reference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9760228"/>
                  </a:ext>
                </a:extLst>
              </a:tr>
              <a:tr h="431800">
                <a:tc>
                  <a:txBody>
                    <a:bodyPr/>
                    <a:lstStyle/>
                    <a:p>
                      <a:r>
                        <a:rPr lang="en-US" sz="2400" dirty="0"/>
                        <a:t>Definition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b="0" i="0" kern="1200" dirty="0">
                          <a:solidFill>
                            <a:schemeClr val="tx1"/>
                          </a:solidFill>
                          <a:effectLst/>
                          <a:latin typeface="+mn-lt"/>
                          <a:ea typeface="+mn-ea"/>
                          <a:cs typeface="+mn-cs"/>
                        </a:rPr>
                        <a:t>The memory address of an object</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An alternative identifier for an object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9316677"/>
                  </a:ext>
                </a:extLst>
              </a:tr>
              <a:tr h="447040">
                <a:tc>
                  <a:txBody>
                    <a:bodyPr/>
                    <a:lstStyle/>
                    <a:p>
                      <a:r>
                        <a:rPr lang="en-US" sz="2400" dirty="0"/>
                        <a:t>Declaration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200" dirty="0" err="1">
                          <a:solidFill>
                            <a:srgbClr val="000000"/>
                          </a:solidFill>
                          <a:latin typeface="Courier New" charset="0"/>
                          <a:ea typeface="+mn-ea"/>
                          <a:cs typeface="+mn-cs"/>
                        </a:rPr>
                        <a:t>int</a:t>
                      </a:r>
                      <a:r>
                        <a:rPr lang="en-US" sz="2000" b="1" kern="1200" dirty="0">
                          <a:solidFill>
                            <a:srgbClr val="000000"/>
                          </a:solidFill>
                          <a:latin typeface="Courier New" charset="0"/>
                          <a:ea typeface="+mn-ea"/>
                          <a:cs typeface="+mn-cs"/>
                        </a:rPr>
                        <a:t> </a:t>
                      </a:r>
                      <a:r>
                        <a:rPr lang="en-US" sz="2000" b="1" kern="1200" dirty="0" err="1">
                          <a:solidFill>
                            <a:srgbClr val="000000"/>
                          </a:solidFill>
                          <a:latin typeface="Courier New" charset="0"/>
                          <a:ea typeface="+mn-ea"/>
                          <a:cs typeface="+mn-cs"/>
                        </a:rPr>
                        <a:t>i</a:t>
                      </a:r>
                      <a:r>
                        <a:rPr lang="en-US" sz="2000" b="1" kern="1200" dirty="0">
                          <a:solidFill>
                            <a:srgbClr val="000000"/>
                          </a:solidFill>
                          <a:latin typeface="Courier New" charset="0"/>
                          <a:ea typeface="+mn-ea"/>
                          <a:cs typeface="+mn-cs"/>
                        </a:rPr>
                        <a:t> = 5;</a:t>
                      </a:r>
                    </a:p>
                    <a:p>
                      <a:r>
                        <a:rPr lang="en-US" sz="2000" b="1" kern="1200" dirty="0" err="1">
                          <a:solidFill>
                            <a:srgbClr val="000000"/>
                          </a:solidFill>
                          <a:latin typeface="Courier New" charset="0"/>
                          <a:ea typeface="+mn-ea"/>
                          <a:cs typeface="+mn-cs"/>
                        </a:rPr>
                        <a:t>int</a:t>
                      </a:r>
                      <a:r>
                        <a:rPr lang="en-US" sz="2000" b="1" kern="1200" dirty="0">
                          <a:solidFill>
                            <a:srgbClr val="000000"/>
                          </a:solidFill>
                          <a:latin typeface="Courier New" charset="0"/>
                          <a:ea typeface="+mn-ea"/>
                          <a:cs typeface="+mn-cs"/>
                        </a:rPr>
                        <a:t> * p = &amp;</a:t>
                      </a:r>
                      <a:r>
                        <a:rPr lang="en-US" sz="2000" b="1" kern="1200" dirty="0" err="1">
                          <a:solidFill>
                            <a:srgbClr val="000000"/>
                          </a:solidFill>
                          <a:latin typeface="Courier New" charset="0"/>
                          <a:ea typeface="+mn-ea"/>
                          <a:cs typeface="+mn-cs"/>
                        </a:rPr>
                        <a:t>i</a:t>
                      </a:r>
                      <a:r>
                        <a:rPr lang="en-US" sz="2000" b="1" kern="1200" dirty="0">
                          <a:solidFill>
                            <a:srgbClr val="000000"/>
                          </a:solidFill>
                          <a:latin typeface="Courier New" charset="0"/>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b="1" kern="1200" dirty="0" err="1">
                          <a:solidFill>
                            <a:srgbClr val="000000"/>
                          </a:solidFill>
                          <a:latin typeface="Courier New" charset="0"/>
                          <a:ea typeface="+mn-ea"/>
                          <a:cs typeface="+mn-cs"/>
                        </a:rPr>
                        <a:t>int</a:t>
                      </a:r>
                      <a:r>
                        <a:rPr lang="en-US" sz="2000" b="1" kern="1200" dirty="0">
                          <a:solidFill>
                            <a:srgbClr val="000000"/>
                          </a:solidFill>
                          <a:latin typeface="Courier New" charset="0"/>
                          <a:ea typeface="+mn-ea"/>
                          <a:cs typeface="+mn-cs"/>
                        </a:rPr>
                        <a:t> </a:t>
                      </a:r>
                      <a:r>
                        <a:rPr lang="en-US" sz="2000" b="1" kern="1200" dirty="0" err="1">
                          <a:solidFill>
                            <a:srgbClr val="000000"/>
                          </a:solidFill>
                          <a:latin typeface="Courier New" charset="0"/>
                          <a:ea typeface="+mn-ea"/>
                          <a:cs typeface="+mn-cs"/>
                        </a:rPr>
                        <a:t>i</a:t>
                      </a:r>
                      <a:r>
                        <a:rPr lang="en-US" sz="2000" b="1" kern="1200" dirty="0">
                          <a:solidFill>
                            <a:srgbClr val="000000"/>
                          </a:solidFill>
                          <a:latin typeface="Courier New" charset="0"/>
                          <a:ea typeface="+mn-ea"/>
                          <a:cs typeface="+mn-cs"/>
                        </a:rPr>
                        <a:t> = 5;</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2000" b="1" kern="1200" dirty="0" err="1">
                          <a:solidFill>
                            <a:srgbClr val="000000"/>
                          </a:solidFill>
                          <a:latin typeface="Courier New" charset="0"/>
                          <a:ea typeface="+mn-ea"/>
                          <a:cs typeface="+mn-cs"/>
                        </a:rPr>
                        <a:t>int</a:t>
                      </a:r>
                      <a:r>
                        <a:rPr lang="en-US" sz="2000" b="1" kern="1200" dirty="0">
                          <a:solidFill>
                            <a:srgbClr val="000000"/>
                          </a:solidFill>
                          <a:latin typeface="Courier New" charset="0"/>
                          <a:ea typeface="+mn-ea"/>
                          <a:cs typeface="+mn-cs"/>
                        </a:rPr>
                        <a:t> &amp; r = </a:t>
                      </a:r>
                      <a:r>
                        <a:rPr lang="en-US" sz="2000" b="1" kern="1200" dirty="0" err="1">
                          <a:solidFill>
                            <a:srgbClr val="000000"/>
                          </a:solidFill>
                          <a:latin typeface="Courier New" charset="0"/>
                          <a:ea typeface="+mn-ea"/>
                          <a:cs typeface="+mn-cs"/>
                        </a:rPr>
                        <a:t>i</a:t>
                      </a:r>
                      <a:r>
                        <a:rPr lang="en-US" sz="2000" b="1" kern="1200" dirty="0">
                          <a:solidFill>
                            <a:srgbClr val="000000"/>
                          </a:solidFill>
                          <a:latin typeface="Courier New" charset="0"/>
                          <a:ea typeface="+mn-ea"/>
                          <a:cs typeface="+mn-cs"/>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24939458"/>
                  </a:ext>
                </a:extLst>
              </a:tr>
              <a:tr h="0">
                <a:tc>
                  <a:txBody>
                    <a:bodyPr/>
                    <a:lstStyle/>
                    <a:p>
                      <a:r>
                        <a:rPr lang="en-US" sz="2400" dirty="0"/>
                        <a:t>Dereferencing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200" dirty="0">
                          <a:solidFill>
                            <a:srgbClr val="000000"/>
                          </a:solidFill>
                          <a:latin typeface="Courier New" charset="0"/>
                          <a:ea typeface="+mn-ea"/>
                          <a:cs typeface="+mn-cs"/>
                        </a:rPr>
                        <a:t>*p</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kern="1200" dirty="0">
                          <a:solidFill>
                            <a:srgbClr val="000000"/>
                          </a:solidFill>
                          <a:latin typeface="Courier New" charset="0"/>
                          <a:ea typeface="+mn-ea"/>
                          <a:cs typeface="+mn-cs"/>
                        </a:rPr>
                        <a:t>r</a:t>
                      </a:r>
                      <a:endParaRPr lang="en-US"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5488864"/>
                  </a:ext>
                </a:extLst>
              </a:tr>
              <a:tr h="619728">
                <a:tc>
                  <a:txBody>
                    <a:bodyPr/>
                    <a:lstStyle/>
                    <a:p>
                      <a:r>
                        <a:rPr lang="en-US" sz="2400" dirty="0"/>
                        <a:t>Pointing/referring</a:t>
                      </a:r>
                      <a:r>
                        <a:rPr lang="en-US" sz="2400" baseline="0" dirty="0"/>
                        <a:t> to nothing</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9926665"/>
                  </a:ext>
                </a:extLst>
              </a:tr>
              <a:tr h="619728">
                <a:tc>
                  <a:txBody>
                    <a:bodyPr/>
                    <a:lstStyle/>
                    <a:p>
                      <a:r>
                        <a:rPr lang="en-US" sz="2400" dirty="0"/>
                        <a:t>Reassignments to new objects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4452868"/>
                  </a:ext>
                </a:extLst>
              </a:tr>
              <a:tr h="464702">
                <a:tc>
                  <a:txBody>
                    <a:bodyPr/>
                    <a:lstStyle/>
                    <a:p>
                      <a:r>
                        <a:rPr lang="en-US" sz="2400" dirty="0"/>
                        <a:t>Supported by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C and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8414415"/>
                  </a:ext>
                </a:extLst>
              </a:tr>
            </a:tbl>
          </a:graphicData>
        </a:graphic>
      </p:graphicFrame>
    </p:spTree>
    <p:extLst>
      <p:ext uri="{BB962C8B-B14F-4D97-AF65-F5344CB8AC3E}">
        <p14:creationId xmlns:p14="http://schemas.microsoft.com/office/powerpoint/2010/main" val="26421442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 to Objects</a:t>
            </a:r>
          </a:p>
        </p:txBody>
      </p:sp>
      <p:sp>
        <p:nvSpPr>
          <p:cNvPr id="865295" name="Rectangle 15"/>
          <p:cNvSpPr>
            <a:spLocks noChangeArrowheads="1"/>
          </p:cNvSpPr>
          <p:nvPr/>
        </p:nvSpPr>
        <p:spPr bwMode="auto">
          <a:xfrm>
            <a:off x="482600" y="2133600"/>
            <a:ext cx="8178800" cy="16002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 typeface="Arial" panose="020B0604020202020204" pitchFamily="34" charset="0"/>
              <a:buChar char="•"/>
            </a:pPr>
            <a:r>
              <a:rPr lang="en-US" altLang="zh-CN" sz="2400" b="0" dirty="0">
                <a:latin typeface="+mn-lt"/>
              </a:rPr>
              <a:t>The above code declares two local variables.  The variable </a:t>
            </a:r>
            <a:r>
              <a:rPr lang="en-US" altLang="zh-CN" sz="2000" dirty="0" err="1">
                <a:solidFill>
                  <a:srgbClr val="000000"/>
                </a:solidFill>
                <a:latin typeface="Courier New" charset="0"/>
              </a:rPr>
              <a:t>pt</a:t>
            </a:r>
            <a:r>
              <a:rPr lang="en-US" altLang="zh-CN" sz="2400" b="0" dirty="0">
                <a:latin typeface="+mn-lt"/>
              </a:rPr>
              <a:t> contains a </a:t>
            </a:r>
            <a:r>
              <a:rPr lang="en-US" altLang="zh-CN" sz="2000" dirty="0">
                <a:solidFill>
                  <a:srgbClr val="000000"/>
                </a:solidFill>
                <a:latin typeface="Courier New" charset="0"/>
              </a:rPr>
              <a:t>Point</a:t>
            </a:r>
            <a:r>
              <a:rPr lang="en-US" altLang="zh-CN" sz="2400" b="0" dirty="0">
                <a:latin typeface="+mn-lt"/>
              </a:rPr>
              <a:t> object with the coordinate values </a:t>
            </a:r>
            <a:r>
              <a:rPr lang="en-US" altLang="zh-CN" sz="2000" dirty="0">
                <a:solidFill>
                  <a:srgbClr val="000000"/>
                </a:solidFill>
                <a:latin typeface="Courier New" charset="0"/>
              </a:rPr>
              <a:t>3</a:t>
            </a:r>
            <a:r>
              <a:rPr lang="en-US" altLang="zh-CN" sz="2400" b="0" dirty="0">
                <a:latin typeface="+mn-lt"/>
              </a:rPr>
              <a:t> and </a:t>
            </a:r>
            <a:r>
              <a:rPr lang="en-US" altLang="zh-CN" sz="2000" dirty="0">
                <a:solidFill>
                  <a:srgbClr val="000000"/>
                </a:solidFill>
                <a:latin typeface="Courier New" charset="0"/>
              </a:rPr>
              <a:t>4</a:t>
            </a:r>
            <a:r>
              <a:rPr lang="en-US" altLang="zh-CN" sz="2400" b="0" dirty="0">
                <a:latin typeface="+mn-lt"/>
              </a:rPr>
              <a:t>.  The variable </a:t>
            </a:r>
            <a:r>
              <a:rPr lang="en-US" altLang="zh-CN" sz="2000" dirty="0">
                <a:solidFill>
                  <a:srgbClr val="000000"/>
                </a:solidFill>
                <a:latin typeface="Courier New" charset="0"/>
              </a:rPr>
              <a:t>pp</a:t>
            </a:r>
            <a:r>
              <a:rPr lang="en-US" altLang="zh-CN" sz="2400" b="0" dirty="0">
                <a:latin typeface="+mn-lt"/>
              </a:rPr>
              <a:t> contains a pointer to that same </a:t>
            </a:r>
            <a:r>
              <a:rPr lang="en-US" altLang="zh-CN" sz="2000" dirty="0">
                <a:solidFill>
                  <a:srgbClr val="000000"/>
                </a:solidFill>
                <a:latin typeface="Courier New" charset="0"/>
              </a:rPr>
              <a:t>Point</a:t>
            </a:r>
            <a:r>
              <a:rPr lang="en-US" altLang="zh-CN" sz="2400" b="0" dirty="0">
                <a:latin typeface="+mn-lt"/>
              </a:rPr>
              <a:t> object.</a:t>
            </a:r>
          </a:p>
          <a:p>
            <a:pPr marL="342900" indent="-342900">
              <a:lnSpc>
                <a:spcPct val="85000"/>
              </a:lnSpc>
              <a:spcAft>
                <a:spcPts val="1200"/>
              </a:spcAft>
              <a:buFont typeface="Arial" panose="020B0604020202020204" pitchFamily="34" charset="0"/>
              <a:buChar char="•"/>
            </a:pPr>
            <a:r>
              <a:rPr lang="en-US" altLang="zh-CN" sz="2400" b="0" dirty="0">
                <a:latin typeface="+mn-lt"/>
              </a:rPr>
              <a:t>To invoke the method, e.g., </a:t>
            </a:r>
            <a:r>
              <a:rPr lang="en-US" altLang="zh-CN" sz="2000" dirty="0" err="1">
                <a:solidFill>
                  <a:srgbClr val="000000"/>
                </a:solidFill>
                <a:latin typeface="Courier New" charset="0"/>
              </a:rPr>
              <a:t>getX</a:t>
            </a:r>
            <a:r>
              <a:rPr lang="en-US" altLang="zh-CN" sz="2000" dirty="0">
                <a:solidFill>
                  <a:srgbClr val="000000"/>
                </a:solidFill>
                <a:latin typeface="Courier New" charset="0"/>
              </a:rPr>
              <a:t>()</a:t>
            </a:r>
            <a:r>
              <a:rPr lang="en-US" altLang="zh-CN" sz="2400" b="0" dirty="0">
                <a:latin typeface="+mn-lt"/>
              </a:rPr>
              <a:t>, of the object:</a:t>
            </a:r>
          </a:p>
        </p:txBody>
      </p:sp>
      <p:sp>
        <p:nvSpPr>
          <p:cNvPr id="3" name="Rectangle 2"/>
          <p:cNvSpPr/>
          <p:nvPr/>
        </p:nvSpPr>
        <p:spPr>
          <a:xfrm>
            <a:off x="3162300" y="1219200"/>
            <a:ext cx="2819400" cy="861774"/>
          </a:xfrm>
          <a:prstGeom prst="rect">
            <a:avLst/>
          </a:prstGeom>
          <a:solidFill>
            <a:schemeClr val="bg1"/>
          </a:solidFill>
          <a:ln>
            <a:solidFill>
              <a:schemeClr val="tx1"/>
            </a:solidFill>
          </a:ln>
        </p:spPr>
        <p:txBody>
          <a:bodyPr wrap="square">
            <a:spAutoFit/>
          </a:bodyPr>
          <a:lstStyle/>
          <a:p>
            <a:pPr lvl="0">
              <a:spcAft>
                <a:spcPts val="1200"/>
              </a:spcAft>
            </a:pPr>
            <a:r>
              <a:rPr lang="en-US" altLang="zh-CN" sz="2000" dirty="0">
                <a:solidFill>
                  <a:srgbClr val="000000"/>
                </a:solidFill>
                <a:latin typeface="Courier New" charset="0"/>
              </a:rPr>
              <a:t>Point </a:t>
            </a:r>
            <a:r>
              <a:rPr lang="en-US" altLang="zh-CN" sz="2000" dirty="0" err="1">
                <a:solidFill>
                  <a:srgbClr val="000000"/>
                </a:solidFill>
                <a:latin typeface="Courier New" charset="0"/>
              </a:rPr>
              <a:t>pt</a:t>
            </a:r>
            <a:r>
              <a:rPr lang="en-US" altLang="zh-CN" sz="2000" dirty="0">
                <a:solidFill>
                  <a:srgbClr val="000000"/>
                </a:solidFill>
                <a:latin typeface="Courier New" charset="0"/>
              </a:rPr>
              <a:t>(3, 4);</a:t>
            </a:r>
          </a:p>
          <a:p>
            <a:pPr lvl="0">
              <a:spcAft>
                <a:spcPts val="1200"/>
              </a:spcAft>
            </a:pPr>
            <a:r>
              <a:rPr lang="en-US" altLang="zh-CN" sz="2000" dirty="0">
                <a:solidFill>
                  <a:srgbClr val="000000"/>
                </a:solidFill>
                <a:latin typeface="Courier New" charset="0"/>
              </a:rPr>
              <a:t>Point * pp = &amp;</a:t>
            </a:r>
            <a:r>
              <a:rPr lang="en-US" altLang="zh-CN" sz="2000" dirty="0" err="1">
                <a:solidFill>
                  <a:srgbClr val="000000"/>
                </a:solidFill>
                <a:latin typeface="Courier New" charset="0"/>
              </a:rPr>
              <a:t>pt</a:t>
            </a:r>
            <a:r>
              <a:rPr lang="en-US" altLang="zh-CN" sz="2000" dirty="0">
                <a:solidFill>
                  <a:srgbClr val="000000"/>
                </a:solidFill>
                <a:latin typeface="Courier New" charset="0"/>
              </a:rPr>
              <a:t>;</a:t>
            </a:r>
          </a:p>
        </p:txBody>
      </p:sp>
      <p:sp>
        <p:nvSpPr>
          <p:cNvPr id="5" name="Rectangle 4"/>
          <p:cNvSpPr/>
          <p:nvPr/>
        </p:nvSpPr>
        <p:spPr>
          <a:xfrm>
            <a:off x="3467100" y="3743325"/>
            <a:ext cx="2209800" cy="2708434"/>
          </a:xfrm>
          <a:prstGeom prst="rect">
            <a:avLst/>
          </a:prstGeom>
          <a:solidFill>
            <a:schemeClr val="bg1"/>
          </a:solidFill>
          <a:ln>
            <a:solidFill>
              <a:schemeClr val="tx1"/>
            </a:solidFill>
          </a:ln>
        </p:spPr>
        <p:txBody>
          <a:bodyPr wrap="square">
            <a:spAutoFit/>
          </a:bodyPr>
          <a:lstStyle/>
          <a:p>
            <a:pPr>
              <a:spcAft>
                <a:spcPts val="1200"/>
              </a:spcAft>
            </a:pPr>
            <a:r>
              <a:rPr lang="en-US" altLang="zh-CN" sz="2000" dirty="0" err="1">
                <a:solidFill>
                  <a:srgbClr val="000000"/>
                </a:solidFill>
                <a:latin typeface="Courier New" charset="0"/>
              </a:rPr>
              <a:t>pt.getX</a:t>
            </a:r>
            <a:r>
              <a:rPr lang="en-US" altLang="zh-CN" sz="2000" dirty="0">
                <a:solidFill>
                  <a:srgbClr val="000000"/>
                </a:solidFill>
                <a:latin typeface="Courier New" charset="0"/>
              </a:rPr>
              <a:t>();</a:t>
            </a:r>
          </a:p>
          <a:p>
            <a:pPr lvl="0">
              <a:spcAft>
                <a:spcPts val="1200"/>
              </a:spcAft>
            </a:pPr>
            <a:r>
              <a:rPr lang="en-US" altLang="zh-CN" sz="2000" dirty="0" err="1">
                <a:solidFill>
                  <a:srgbClr val="000000"/>
                </a:solidFill>
                <a:latin typeface="Courier New" charset="0"/>
              </a:rPr>
              <a:t>pp.getX</a:t>
            </a:r>
            <a:r>
              <a:rPr lang="en-US" altLang="zh-CN" sz="2000" dirty="0">
                <a:solidFill>
                  <a:srgbClr val="000000"/>
                </a:solidFill>
                <a:latin typeface="Courier New" charset="0"/>
              </a:rPr>
              <a:t>();</a:t>
            </a:r>
          </a:p>
          <a:p>
            <a:pPr lvl="0">
              <a:spcAft>
                <a:spcPts val="1200"/>
              </a:spcAft>
            </a:pPr>
            <a:r>
              <a:rPr lang="en-US" altLang="zh-CN" sz="2000" dirty="0">
                <a:solidFill>
                  <a:srgbClr val="000000"/>
                </a:solidFill>
                <a:latin typeface="Courier New" charset="0"/>
              </a:rPr>
              <a:t>*</a:t>
            </a:r>
            <a:r>
              <a:rPr lang="en-US" altLang="zh-CN" sz="2000" dirty="0" err="1">
                <a:solidFill>
                  <a:srgbClr val="000000"/>
                </a:solidFill>
                <a:latin typeface="Courier New" charset="0"/>
              </a:rPr>
              <a:t>pp.getX</a:t>
            </a:r>
            <a:r>
              <a:rPr lang="en-US" altLang="zh-CN" sz="2000" dirty="0">
                <a:solidFill>
                  <a:srgbClr val="000000"/>
                </a:solidFill>
                <a:latin typeface="Courier New" charset="0"/>
              </a:rPr>
              <a:t>();</a:t>
            </a:r>
          </a:p>
          <a:p>
            <a:pPr lvl="0">
              <a:spcAft>
                <a:spcPts val="1200"/>
              </a:spcAft>
            </a:pPr>
            <a:r>
              <a:rPr lang="en-US" altLang="zh-CN" sz="2000" dirty="0">
                <a:solidFill>
                  <a:srgbClr val="000000"/>
                </a:solidFill>
                <a:latin typeface="Courier New" charset="0"/>
              </a:rPr>
              <a:t>*(</a:t>
            </a:r>
            <a:r>
              <a:rPr lang="en-US" altLang="zh-CN" sz="2000" dirty="0" err="1">
                <a:solidFill>
                  <a:srgbClr val="000000"/>
                </a:solidFill>
                <a:latin typeface="Courier New" charset="0"/>
              </a:rPr>
              <a:t>pp.getX</a:t>
            </a:r>
            <a:r>
              <a:rPr lang="en-US" altLang="zh-CN" sz="2000" dirty="0">
                <a:solidFill>
                  <a:srgbClr val="000000"/>
                </a:solidFill>
                <a:latin typeface="Courier New" charset="0"/>
              </a:rPr>
              <a:t>());</a:t>
            </a:r>
          </a:p>
          <a:p>
            <a:pPr lvl="0">
              <a:spcAft>
                <a:spcPts val="1200"/>
              </a:spcAft>
            </a:pPr>
            <a:r>
              <a:rPr lang="en-US" altLang="zh-CN" sz="2000" dirty="0">
                <a:solidFill>
                  <a:srgbClr val="000000"/>
                </a:solidFill>
                <a:latin typeface="Courier New" charset="0"/>
              </a:rPr>
              <a:t>(*pp).</a:t>
            </a:r>
            <a:r>
              <a:rPr lang="en-US" altLang="zh-CN" sz="2000" dirty="0" err="1">
                <a:solidFill>
                  <a:srgbClr val="000000"/>
                </a:solidFill>
                <a:latin typeface="Courier New" charset="0"/>
              </a:rPr>
              <a:t>getX</a:t>
            </a:r>
            <a:r>
              <a:rPr lang="en-US" altLang="zh-CN" sz="2000" dirty="0">
                <a:solidFill>
                  <a:srgbClr val="000000"/>
                </a:solidFill>
                <a:latin typeface="Courier New" charset="0"/>
              </a:rPr>
              <a:t>();</a:t>
            </a:r>
          </a:p>
          <a:p>
            <a:pPr lvl="0">
              <a:spcAft>
                <a:spcPts val="1200"/>
              </a:spcAft>
            </a:pPr>
            <a:r>
              <a:rPr lang="en-US" altLang="zh-CN" sz="2000" dirty="0">
                <a:solidFill>
                  <a:srgbClr val="000000"/>
                </a:solidFill>
                <a:latin typeface="Courier New" charset="0"/>
              </a:rPr>
              <a:t>pp-&gt;</a:t>
            </a:r>
            <a:r>
              <a:rPr lang="en-US" altLang="zh-CN" sz="2000" dirty="0" err="1">
                <a:solidFill>
                  <a:srgbClr val="000000"/>
                </a:solidFill>
                <a:latin typeface="Courier New" charset="0"/>
              </a:rPr>
              <a:t>getX</a:t>
            </a:r>
            <a:r>
              <a:rPr lang="en-US" altLang="zh-CN" sz="2000" dirty="0">
                <a:solidFill>
                  <a:srgbClr val="000000"/>
                </a:solidFill>
                <a:latin typeface="Courier New" charset="0"/>
              </a:rPr>
              <a:t>();</a:t>
            </a:r>
          </a:p>
        </p:txBody>
      </p:sp>
    </p:spTree>
    <p:extLst>
      <p:ext uri="{BB962C8B-B14F-4D97-AF65-F5344CB8AC3E}">
        <p14:creationId xmlns:p14="http://schemas.microsoft.com/office/powerpoint/2010/main" val="3919747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5295">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4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3600" b="1" dirty="0">
                <a:solidFill>
                  <a:srgbClr val="FF0000"/>
                </a:solidFill>
                <a:latin typeface="Courier New"/>
                <a:cs typeface="Courier New"/>
              </a:rPr>
              <a:t>-&gt;</a:t>
            </a:r>
            <a:r>
              <a:rPr lang="en-US" sz="4000" dirty="0">
                <a:solidFill>
                  <a:srgbClr val="FF0000"/>
                </a:solidFill>
                <a:latin typeface="Times New Roman"/>
                <a:cs typeface="Times New Roman"/>
              </a:rPr>
              <a:t> </a:t>
            </a:r>
            <a:r>
              <a:rPr lang="en-US" sz="4000" dirty="0">
                <a:solidFill>
                  <a:srgbClr val="FF0000"/>
                </a:solidFill>
              </a:rPr>
              <a:t>Operator</a:t>
            </a:r>
            <a:endParaRPr lang="en-US" dirty="0">
              <a:solidFill>
                <a:schemeClr val="tx1"/>
              </a:solidFill>
            </a:endParaRPr>
          </a:p>
        </p:txBody>
      </p:sp>
      <p:sp>
        <p:nvSpPr>
          <p:cNvPr id="916483" name="Rectangle 3"/>
          <p:cNvSpPr>
            <a:spLocks noGrp="1" noChangeAspect="1" noChangeArrowheads="1"/>
          </p:cNvSpPr>
          <p:nvPr>
            <p:ph type="body" idx="1"/>
          </p:nvPr>
        </p:nvSpPr>
        <p:spPr>
          <a:xfrm>
            <a:off x="450850" y="1219199"/>
            <a:ext cx="8388350" cy="4651403"/>
          </a:xfrm>
          <a:noFill/>
          <a:ln/>
        </p:spPr>
        <p:txBody>
          <a:bodyPr/>
          <a:lstStyle/>
          <a:p>
            <a:pPr>
              <a:lnSpc>
                <a:spcPct val="85000"/>
              </a:lnSpc>
              <a:spcBef>
                <a:spcPct val="0"/>
              </a:spcBef>
              <a:spcAft>
                <a:spcPts val="1200"/>
              </a:spcAft>
            </a:pPr>
            <a:r>
              <a:rPr lang="en-US" sz="2400" dirty="0"/>
              <a:t>In C++, pointers are explicit.  Given a pointer to an object, you need to </a:t>
            </a:r>
            <a:r>
              <a:rPr lang="en-US" sz="2400" dirty="0">
                <a:solidFill>
                  <a:srgbClr val="FF0000"/>
                </a:solidFill>
              </a:rPr>
              <a:t>dereference the pointer</a:t>
            </a:r>
            <a:r>
              <a:rPr lang="en-US" sz="2400" dirty="0"/>
              <a:t> before selecting a field or calling a method.  Given the definition of </a:t>
            </a:r>
            <a:r>
              <a:rPr lang="en-US" sz="2000" b="1" dirty="0">
                <a:latin typeface="Courier New"/>
                <a:cs typeface="Courier New"/>
              </a:rPr>
              <a:t>pp</a:t>
            </a:r>
            <a:r>
              <a:rPr lang="en-US" sz="2400" dirty="0"/>
              <a:t> from the previous slide, you </a:t>
            </a:r>
            <a:r>
              <a:rPr lang="en-US" sz="2400" i="1" dirty="0"/>
              <a:t>cannot</a:t>
            </a:r>
            <a:r>
              <a:rPr lang="en-US" sz="2400" dirty="0"/>
              <a:t> write:</a:t>
            </a:r>
          </a:p>
          <a:p>
            <a:pPr>
              <a:lnSpc>
                <a:spcPct val="85000"/>
              </a:lnSpc>
              <a:spcBef>
                <a:spcPct val="0"/>
              </a:spcBef>
              <a:spcAft>
                <a:spcPts val="1200"/>
              </a:spcAft>
            </a:pPr>
            <a:endParaRPr lang="en-US" sz="2400" dirty="0"/>
          </a:p>
          <a:p>
            <a:pPr marL="342000" indent="0">
              <a:lnSpc>
                <a:spcPct val="85000"/>
              </a:lnSpc>
              <a:spcBef>
                <a:spcPct val="0"/>
              </a:spcBef>
              <a:spcAft>
                <a:spcPts val="1200"/>
              </a:spcAft>
              <a:buNone/>
            </a:pPr>
            <a:r>
              <a:rPr lang="en-US" altLang="zh-CN" sz="2400" dirty="0">
                <a:solidFill>
                  <a:srgbClr val="000000"/>
                </a:solidFill>
              </a:rPr>
              <a:t>because </a:t>
            </a:r>
            <a:r>
              <a:rPr lang="en-US" altLang="zh-CN" sz="2000" b="1" dirty="0">
                <a:solidFill>
                  <a:srgbClr val="000000"/>
                </a:solidFill>
                <a:latin typeface="Courier New"/>
                <a:cs typeface="Courier New"/>
              </a:rPr>
              <a:t>pp</a:t>
            </a:r>
            <a:r>
              <a:rPr lang="en-US" altLang="zh-CN" sz="2400" dirty="0">
                <a:solidFill>
                  <a:srgbClr val="000000"/>
                </a:solidFill>
              </a:rPr>
              <a:t> is not a structure.</a:t>
            </a:r>
          </a:p>
          <a:p>
            <a:pPr>
              <a:lnSpc>
                <a:spcPct val="85000"/>
              </a:lnSpc>
              <a:spcBef>
                <a:spcPct val="0"/>
              </a:spcBef>
              <a:spcAft>
                <a:spcPts val="1200"/>
              </a:spcAft>
            </a:pPr>
            <a:r>
              <a:rPr lang="en-US" altLang="zh-CN" sz="2400" dirty="0">
                <a:solidFill>
                  <a:srgbClr val="000000"/>
                </a:solidFill>
              </a:rPr>
              <a:t>You also </a:t>
            </a:r>
            <a:r>
              <a:rPr lang="en-US" altLang="zh-CN" sz="2400" i="1" dirty="0">
                <a:solidFill>
                  <a:srgbClr val="000000"/>
                </a:solidFill>
              </a:rPr>
              <a:t>cannot</a:t>
            </a:r>
            <a:r>
              <a:rPr lang="en-US" altLang="zh-CN" sz="2400" dirty="0">
                <a:solidFill>
                  <a:srgbClr val="000000"/>
                </a:solidFill>
              </a:rPr>
              <a:t> write:</a:t>
            </a:r>
          </a:p>
          <a:p>
            <a:pPr>
              <a:lnSpc>
                <a:spcPct val="85000"/>
              </a:lnSpc>
              <a:spcBef>
                <a:spcPct val="0"/>
              </a:spcBef>
              <a:spcAft>
                <a:spcPts val="1200"/>
              </a:spcAft>
            </a:pPr>
            <a:endParaRPr lang="en-US" altLang="zh-CN" sz="2400" dirty="0">
              <a:solidFill>
                <a:srgbClr val="000000"/>
              </a:solidFill>
            </a:endParaRPr>
          </a:p>
          <a:p>
            <a:pPr marL="342000" indent="0">
              <a:lnSpc>
                <a:spcPct val="85000"/>
              </a:lnSpc>
              <a:spcBef>
                <a:spcPct val="0"/>
              </a:spcBef>
              <a:spcAft>
                <a:spcPts val="1200"/>
              </a:spcAft>
              <a:buNone/>
            </a:pPr>
            <a:r>
              <a:rPr lang="en-US" altLang="zh-CN" sz="2400" dirty="0">
                <a:solidFill>
                  <a:srgbClr val="000000"/>
                </a:solidFill>
              </a:rPr>
              <a:t>because “</a:t>
            </a:r>
            <a:r>
              <a:rPr lang="en-US" altLang="zh-CN" sz="1800" dirty="0">
                <a:solidFill>
                  <a:srgbClr val="000000"/>
                </a:solidFill>
                <a:latin typeface="Courier New"/>
                <a:cs typeface="Courier New"/>
              </a:rPr>
              <a:t>.</a:t>
            </a:r>
            <a:r>
              <a:rPr lang="en-US" altLang="zh-CN" sz="2400" dirty="0">
                <a:solidFill>
                  <a:srgbClr val="000000"/>
                </a:solidFill>
              </a:rPr>
              <a:t>” takes precedence over “</a:t>
            </a:r>
            <a:r>
              <a:rPr lang="en-US" altLang="zh-CN" sz="1800" dirty="0">
                <a:solidFill>
                  <a:srgbClr val="000000"/>
                </a:solidFill>
                <a:latin typeface="Courier New"/>
                <a:cs typeface="Courier New"/>
              </a:rPr>
              <a:t>*</a:t>
            </a:r>
            <a:r>
              <a:rPr lang="en-US" altLang="zh-CN" sz="2400" dirty="0">
                <a:solidFill>
                  <a:srgbClr val="000000"/>
                </a:solidFill>
              </a:rPr>
              <a:t>”.  The above is just:</a:t>
            </a:r>
          </a:p>
          <a:p>
            <a:pPr>
              <a:lnSpc>
                <a:spcPct val="85000"/>
              </a:lnSpc>
              <a:spcBef>
                <a:spcPct val="0"/>
              </a:spcBef>
              <a:spcAft>
                <a:spcPts val="1200"/>
              </a:spcAft>
            </a:pPr>
            <a:endParaRPr lang="en-US" altLang="zh-CN" sz="2400" dirty="0">
              <a:solidFill>
                <a:srgbClr val="000000"/>
              </a:solidFill>
            </a:endParaRPr>
          </a:p>
          <a:p>
            <a:pPr>
              <a:lnSpc>
                <a:spcPct val="85000"/>
              </a:lnSpc>
              <a:spcBef>
                <a:spcPct val="0"/>
              </a:spcBef>
              <a:spcAft>
                <a:spcPts val="1200"/>
              </a:spcAft>
            </a:pPr>
            <a:r>
              <a:rPr lang="en-US" altLang="zh-CN" sz="2400" dirty="0">
                <a:solidFill>
                  <a:srgbClr val="000000"/>
                </a:solidFill>
              </a:rPr>
              <a:t>To call a method given a pointer to an object, you need to write:</a:t>
            </a:r>
          </a:p>
        </p:txBody>
      </p:sp>
      <p:sp>
        <p:nvSpPr>
          <p:cNvPr id="4" name="TextBox 3"/>
          <p:cNvSpPr txBox="1"/>
          <p:nvPr/>
        </p:nvSpPr>
        <p:spPr>
          <a:xfrm>
            <a:off x="3790497" y="2600470"/>
            <a:ext cx="1556655" cy="369332"/>
          </a:xfrm>
          <a:prstGeom prst="rect">
            <a:avLst/>
          </a:prstGeom>
          <a:solidFill>
            <a:schemeClr val="bg1"/>
          </a:solidFill>
          <a:ln>
            <a:solidFill>
              <a:schemeClr val="tx1"/>
            </a:solidFill>
          </a:ln>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Courier New"/>
                <a:ea typeface="+mn-ea"/>
                <a:cs typeface="Courier New"/>
              </a:rPr>
              <a:t>pp.getX</a:t>
            </a:r>
            <a:r>
              <a:rPr kumimoji="0" lang="en-US" sz="1800" b="1" i="0" u="none" strike="noStrike" kern="1200" cap="none" spc="0" normalizeH="0" baseline="0" noProof="0" dirty="0">
                <a:ln>
                  <a:noFill/>
                </a:ln>
                <a:solidFill>
                  <a:srgbClr val="000000"/>
                </a:solidFill>
                <a:effectLst/>
                <a:uLnTx/>
                <a:uFillTx/>
                <a:latin typeface="Courier New"/>
                <a:ea typeface="+mn-ea"/>
                <a:cs typeface="Courier New"/>
              </a:rPr>
              <a:t>();</a:t>
            </a:r>
          </a:p>
        </p:txBody>
      </p:sp>
      <p:pic>
        <p:nvPicPr>
          <p:cNvPr id="6" name="Picture 5" descr="BlueBugTrans.png"/>
          <p:cNvPicPr>
            <a:picLocks noChangeAspect="1"/>
          </p:cNvPicPr>
          <p:nvPr/>
        </p:nvPicPr>
        <p:blipFill>
          <a:blip r:embed="rId3"/>
          <a:stretch>
            <a:fillRect/>
          </a:stretch>
        </p:blipFill>
        <p:spPr>
          <a:xfrm>
            <a:off x="5846031" y="2431978"/>
            <a:ext cx="652335" cy="706316"/>
          </a:xfrm>
          <a:prstGeom prst="rect">
            <a:avLst/>
          </a:prstGeom>
        </p:spPr>
      </p:pic>
      <p:sp>
        <p:nvSpPr>
          <p:cNvPr id="9" name="TextBox 8"/>
          <p:cNvSpPr txBox="1"/>
          <p:nvPr/>
        </p:nvSpPr>
        <p:spPr>
          <a:xfrm>
            <a:off x="3714296" y="4000790"/>
            <a:ext cx="1709055" cy="369332"/>
          </a:xfrm>
          <a:prstGeom prst="rect">
            <a:avLst/>
          </a:prstGeom>
          <a:solidFill>
            <a:schemeClr val="bg1"/>
          </a:solidFill>
          <a:ln>
            <a:solidFill>
              <a:schemeClr val="tx1"/>
            </a:solidFill>
          </a:ln>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a:ea typeface="+mn-ea"/>
                <a:cs typeface="Courier New"/>
              </a:rPr>
              <a:t>*</a:t>
            </a:r>
            <a:r>
              <a:rPr kumimoji="0" lang="en-US" sz="1800" b="1" i="0" u="none" strike="noStrike" kern="1200" cap="none" spc="0" normalizeH="0" baseline="0" noProof="0" dirty="0" err="1">
                <a:ln>
                  <a:noFill/>
                </a:ln>
                <a:solidFill>
                  <a:srgbClr val="000000"/>
                </a:solidFill>
                <a:effectLst/>
                <a:uLnTx/>
                <a:uFillTx/>
                <a:latin typeface="Courier New"/>
                <a:ea typeface="+mn-ea"/>
                <a:cs typeface="Courier New"/>
              </a:rPr>
              <a:t>pp.getX</a:t>
            </a:r>
            <a:r>
              <a:rPr kumimoji="0" lang="en-US" sz="1800" b="1" i="0" u="none" strike="noStrike" kern="1200" cap="none" spc="0" normalizeH="0" baseline="0" noProof="0" dirty="0">
                <a:ln>
                  <a:noFill/>
                </a:ln>
                <a:solidFill>
                  <a:srgbClr val="000000"/>
                </a:solidFill>
                <a:effectLst/>
                <a:uLnTx/>
                <a:uFillTx/>
                <a:latin typeface="Courier New"/>
                <a:ea typeface="+mn-ea"/>
                <a:cs typeface="Courier New"/>
              </a:rPr>
              <a:t>();</a:t>
            </a:r>
          </a:p>
        </p:txBody>
      </p:sp>
      <p:pic>
        <p:nvPicPr>
          <p:cNvPr id="10" name="Picture 9" descr="BlueBugTrans.png"/>
          <p:cNvPicPr>
            <a:picLocks noChangeAspect="1"/>
          </p:cNvPicPr>
          <p:nvPr/>
        </p:nvPicPr>
        <p:blipFill>
          <a:blip r:embed="rId3"/>
          <a:stretch>
            <a:fillRect/>
          </a:stretch>
        </p:blipFill>
        <p:spPr>
          <a:xfrm>
            <a:off x="5846031" y="3832298"/>
            <a:ext cx="652335" cy="706316"/>
          </a:xfrm>
          <a:prstGeom prst="rect">
            <a:avLst/>
          </a:prstGeom>
        </p:spPr>
      </p:pic>
      <p:sp>
        <p:nvSpPr>
          <p:cNvPr id="13" name="TextBox 12"/>
          <p:cNvSpPr txBox="1"/>
          <p:nvPr/>
        </p:nvSpPr>
        <p:spPr>
          <a:xfrm>
            <a:off x="4894040" y="5870602"/>
            <a:ext cx="1735360" cy="369332"/>
          </a:xfrm>
          <a:prstGeom prst="rect">
            <a:avLst/>
          </a:prstGeom>
          <a:solidFill>
            <a:schemeClr val="bg1"/>
          </a:solidFill>
          <a:ln>
            <a:solidFill>
              <a:schemeClr val="tx1"/>
            </a:solidFill>
          </a:ln>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a:ea typeface="+mn-ea"/>
                <a:cs typeface="Courier New"/>
              </a:rPr>
              <a:t>pp-&gt;</a:t>
            </a:r>
            <a:r>
              <a:rPr kumimoji="0" lang="en-US" sz="1800" b="1" i="0" u="none" strike="noStrike" kern="1200" cap="none" spc="0" normalizeH="0" baseline="0" noProof="0" dirty="0" err="1">
                <a:ln>
                  <a:noFill/>
                </a:ln>
                <a:solidFill>
                  <a:srgbClr val="000000"/>
                </a:solidFill>
                <a:effectLst/>
                <a:uLnTx/>
                <a:uFillTx/>
                <a:latin typeface="Courier New"/>
                <a:ea typeface="+mn-ea"/>
                <a:cs typeface="Courier New"/>
              </a:rPr>
              <a:t>getX</a:t>
            </a:r>
            <a:r>
              <a:rPr kumimoji="0" lang="en-US" sz="1800" b="1" i="0" u="none" strike="noStrike" kern="1200" cap="none" spc="0" normalizeH="0" baseline="0" noProof="0" dirty="0">
                <a:ln>
                  <a:noFill/>
                </a:ln>
                <a:solidFill>
                  <a:srgbClr val="000000"/>
                </a:solidFill>
                <a:effectLst/>
                <a:uLnTx/>
                <a:uFillTx/>
                <a:latin typeface="Courier New"/>
                <a:ea typeface="+mn-ea"/>
                <a:cs typeface="Courier New"/>
              </a:rPr>
              <a:t>();</a:t>
            </a:r>
          </a:p>
        </p:txBody>
      </p:sp>
      <p:sp>
        <p:nvSpPr>
          <p:cNvPr id="2" name="矩形 1">
            <a:extLst>
              <a:ext uri="{FF2B5EF4-FFF2-40B4-BE49-F238E27FC236}">
                <a16:creationId xmlns:a16="http://schemas.microsoft.com/office/drawing/2014/main" id="{F768AD2E-8F1E-4AAA-A5FC-CEB372EFCA63}"/>
              </a:ext>
            </a:extLst>
          </p:cNvPr>
          <p:cNvSpPr/>
          <p:nvPr/>
        </p:nvSpPr>
        <p:spPr>
          <a:xfrm>
            <a:off x="3580410" y="4953000"/>
            <a:ext cx="1976823" cy="369332"/>
          </a:xfrm>
          <a:prstGeom prst="rect">
            <a:avLst/>
          </a:prstGeom>
          <a:solidFill>
            <a:schemeClr val="bg1"/>
          </a:solidFill>
          <a:ln>
            <a:solidFill>
              <a:schemeClr val="tx1"/>
            </a:solidFill>
          </a:ln>
        </p:spPr>
        <p:txBody>
          <a:bodyPr wrap="none">
            <a:spAutoFit/>
          </a:bodyPr>
          <a:lstStyle/>
          <a:p>
            <a:pPr lvl="0">
              <a:spcAft>
                <a:spcPts val="1200"/>
              </a:spcAft>
            </a:pPr>
            <a:r>
              <a:rPr lang="en-US" altLang="zh-CN" sz="1800" dirty="0">
                <a:solidFill>
                  <a:srgbClr val="000000"/>
                </a:solidFill>
                <a:latin typeface="Courier New" charset="0"/>
              </a:rPr>
              <a:t>*(</a:t>
            </a:r>
            <a:r>
              <a:rPr lang="en-US" altLang="zh-CN" sz="1800" dirty="0" err="1">
                <a:solidFill>
                  <a:srgbClr val="000000"/>
                </a:solidFill>
                <a:latin typeface="Courier New" charset="0"/>
              </a:rPr>
              <a:t>pp.getX</a:t>
            </a:r>
            <a:r>
              <a:rPr lang="en-US" altLang="zh-CN" sz="1800" dirty="0">
                <a:solidFill>
                  <a:srgbClr val="000000"/>
                </a:solidFill>
                <a:latin typeface="Courier New" charset="0"/>
              </a:rPr>
              <a:t>());</a:t>
            </a:r>
          </a:p>
        </p:txBody>
      </p:sp>
      <p:sp>
        <p:nvSpPr>
          <p:cNvPr id="3" name="矩形 2">
            <a:extLst>
              <a:ext uri="{FF2B5EF4-FFF2-40B4-BE49-F238E27FC236}">
                <a16:creationId xmlns:a16="http://schemas.microsoft.com/office/drawing/2014/main" id="{84599E79-D224-4DE0-8016-3F579DC9BC73}"/>
              </a:ext>
            </a:extLst>
          </p:cNvPr>
          <p:cNvSpPr/>
          <p:nvPr/>
        </p:nvSpPr>
        <p:spPr>
          <a:xfrm>
            <a:off x="2286000" y="5870602"/>
            <a:ext cx="1976823" cy="369332"/>
          </a:xfrm>
          <a:prstGeom prst="rect">
            <a:avLst/>
          </a:prstGeom>
          <a:solidFill>
            <a:schemeClr val="bg1"/>
          </a:solidFill>
          <a:ln>
            <a:solidFill>
              <a:schemeClr val="tx1"/>
            </a:solidFill>
          </a:ln>
        </p:spPr>
        <p:txBody>
          <a:bodyPr wrap="none">
            <a:spAutoFit/>
          </a:bodyPr>
          <a:lstStyle/>
          <a:p>
            <a:pPr lvl="0">
              <a:spcAft>
                <a:spcPts val="1200"/>
              </a:spcAft>
            </a:pPr>
            <a:r>
              <a:rPr lang="en-US" altLang="zh-CN" sz="1800" dirty="0">
                <a:solidFill>
                  <a:srgbClr val="000000"/>
                </a:solidFill>
                <a:latin typeface="Courier New" charset="0"/>
              </a:rPr>
              <a:t>(*pp).</a:t>
            </a:r>
            <a:r>
              <a:rPr lang="en-US" altLang="zh-CN" sz="1800" dirty="0" err="1">
                <a:solidFill>
                  <a:srgbClr val="000000"/>
                </a:solidFill>
                <a:latin typeface="Courier New" charset="0"/>
              </a:rPr>
              <a:t>getX</a:t>
            </a:r>
            <a:r>
              <a:rPr lang="en-US" altLang="zh-CN" sz="1800" dirty="0">
                <a:solidFill>
                  <a:srgbClr val="000000"/>
                </a:solidFill>
                <a:latin typeface="Courier New" charset="0"/>
              </a:rPr>
              <a:t>();</a:t>
            </a:r>
          </a:p>
        </p:txBody>
      </p:sp>
      <p:pic>
        <p:nvPicPr>
          <p:cNvPr id="15" name="Picture 14" descr="BlueBugTrans.png"/>
          <p:cNvPicPr>
            <a:picLocks noChangeAspect="1"/>
          </p:cNvPicPr>
          <p:nvPr/>
        </p:nvPicPr>
        <p:blipFill>
          <a:blip r:embed="rId3"/>
          <a:stretch>
            <a:fillRect/>
          </a:stretch>
        </p:blipFill>
        <p:spPr>
          <a:xfrm>
            <a:off x="5846031" y="4784508"/>
            <a:ext cx="652335" cy="706316"/>
          </a:xfrm>
          <a:prstGeom prst="rect">
            <a:avLst/>
          </a:prstGeom>
        </p:spPr>
      </p:pic>
    </p:spTree>
    <p:extLst>
      <p:ext uri="{BB962C8B-B14F-4D97-AF65-F5344CB8AC3E}">
        <p14:creationId xmlns:p14="http://schemas.microsoft.com/office/powerpoint/2010/main" val="2379933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648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648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1648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1648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6483" grpId="0" uiExpand="1" build="p"/>
      <p:bldP spid="9" grpId="0" animBg="1"/>
      <p:bldP spid="13" grpId="0" animBg="1"/>
      <p:bldP spid="2" grpId="0" animBg="1"/>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Keyword </a:t>
            </a:r>
            <a:r>
              <a:rPr lang="en-US" sz="3600" b="1" dirty="0">
                <a:solidFill>
                  <a:srgbClr val="FF0000"/>
                </a:solidFill>
                <a:latin typeface="Courier New" charset="0"/>
              </a:rPr>
              <a:t>this</a:t>
            </a:r>
            <a:endParaRPr lang="en-US" dirty="0">
              <a:solidFill>
                <a:schemeClr val="tx1"/>
              </a:solidFill>
            </a:endParaRPr>
          </a:p>
        </p:txBody>
      </p:sp>
      <p:sp>
        <p:nvSpPr>
          <p:cNvPr id="918531" name="Rectangle 3"/>
          <p:cNvSpPr>
            <a:spLocks noGrp="1" noChangeAspect="1" noChangeArrowheads="1"/>
          </p:cNvSpPr>
          <p:nvPr>
            <p:ph type="body" idx="1"/>
          </p:nvPr>
        </p:nvSpPr>
        <p:spPr>
          <a:xfrm>
            <a:off x="450850" y="1219200"/>
            <a:ext cx="8235950" cy="4038600"/>
          </a:xfrm>
          <a:noFill/>
          <a:ln/>
        </p:spPr>
        <p:txBody>
          <a:bodyPr/>
          <a:lstStyle/>
          <a:p>
            <a:pPr>
              <a:lnSpc>
                <a:spcPct val="85000"/>
              </a:lnSpc>
              <a:spcBef>
                <a:spcPct val="0"/>
              </a:spcBef>
              <a:spcAft>
                <a:spcPts val="600"/>
              </a:spcAft>
            </a:pPr>
            <a:r>
              <a:rPr lang="en-US" sz="2400" dirty="0"/>
              <a:t>In the implementation of the methods within a class, you can usually refer to the private instance variables of that class using just their names.  C++ resolves such names by looking for matches in each of the following categories:</a:t>
            </a:r>
          </a:p>
          <a:p>
            <a:pPr lvl="1">
              <a:lnSpc>
                <a:spcPct val="85000"/>
              </a:lnSpc>
              <a:spcBef>
                <a:spcPct val="0"/>
              </a:spcBef>
              <a:spcAft>
                <a:spcPts val="600"/>
              </a:spcAft>
            </a:pPr>
            <a:r>
              <a:rPr lang="en-US" sz="2200" dirty="0"/>
              <a:t>Parameters or local variables declared in the current method</a:t>
            </a:r>
          </a:p>
          <a:p>
            <a:pPr lvl="1">
              <a:lnSpc>
                <a:spcPct val="85000"/>
              </a:lnSpc>
              <a:spcBef>
                <a:spcPct val="0"/>
              </a:spcBef>
              <a:spcAft>
                <a:spcPts val="600"/>
              </a:spcAft>
            </a:pPr>
            <a:r>
              <a:rPr lang="en-US" sz="2200" dirty="0"/>
              <a:t>Instance variables of the current object</a:t>
            </a:r>
          </a:p>
          <a:p>
            <a:pPr lvl="1">
              <a:lnSpc>
                <a:spcPct val="85000"/>
              </a:lnSpc>
              <a:spcBef>
                <a:spcPct val="0"/>
              </a:spcBef>
              <a:spcAft>
                <a:spcPts val="600"/>
              </a:spcAft>
            </a:pPr>
            <a:r>
              <a:rPr lang="en-US" sz="2200" dirty="0"/>
              <a:t>Global variables defined in this scope</a:t>
            </a:r>
            <a:endParaRPr lang="en-US" sz="2000" dirty="0"/>
          </a:p>
          <a:p>
            <a:pPr>
              <a:lnSpc>
                <a:spcPct val="85000"/>
              </a:lnSpc>
              <a:spcBef>
                <a:spcPct val="0"/>
              </a:spcBef>
              <a:spcAft>
                <a:spcPts val="600"/>
              </a:spcAft>
            </a:pPr>
            <a:r>
              <a:rPr lang="en-US" sz="2400" dirty="0"/>
              <a:t>It is often convenient to use the same names for parameters and instance variables.  If you do, you must use the keyword </a:t>
            </a:r>
            <a:r>
              <a:rPr lang="en-US" sz="2000" b="1" dirty="0">
                <a:latin typeface="Courier New" charset="0"/>
              </a:rPr>
              <a:t>this</a:t>
            </a:r>
            <a:r>
              <a:rPr lang="en-US" sz="2400" dirty="0"/>
              <a:t> (defined as a pointer to the current object) to refer to the instance variable, as in the constructor for the </a:t>
            </a:r>
            <a:r>
              <a:rPr lang="en-US" sz="2000" b="1" dirty="0">
                <a:latin typeface="Courier New" charset="0"/>
              </a:rPr>
              <a:t>Point</a:t>
            </a:r>
            <a:r>
              <a:rPr lang="en-US" sz="2400" dirty="0"/>
              <a:t> class</a:t>
            </a:r>
            <a:r>
              <a:rPr lang="en-US" altLang="zh-CN" sz="2400" kern="1200" dirty="0">
                <a:solidFill>
                  <a:srgbClr val="000000"/>
                </a:solidFill>
                <a:latin typeface="TimesNewRomanPSMT"/>
              </a:rPr>
              <a:t> </a:t>
            </a:r>
            <a:r>
              <a:rPr lang="en-US" altLang="zh-CN" sz="2400" dirty="0"/>
              <a:t>(</a:t>
            </a:r>
            <a:r>
              <a:rPr lang="en-US" altLang="zh-CN" sz="2400" dirty="0">
                <a:solidFill>
                  <a:srgbClr val="FF0000"/>
                </a:solidFill>
              </a:rPr>
              <a:t>think of </a:t>
            </a:r>
            <a:r>
              <a:rPr lang="en-US" altLang="zh-CN" sz="2000" b="1" dirty="0">
                <a:solidFill>
                  <a:srgbClr val="FF0000"/>
                </a:solidFill>
                <a:latin typeface="Courier New" charset="0"/>
              </a:rPr>
              <a:t>this</a:t>
            </a:r>
            <a:r>
              <a:rPr lang="en-US" altLang="zh-CN" sz="2400" dirty="0">
                <a:solidFill>
                  <a:srgbClr val="FF0000"/>
                </a:solidFill>
              </a:rPr>
              <a:t> as </a:t>
            </a:r>
            <a:r>
              <a:rPr lang="en-US" altLang="zh-CN" sz="2000" b="1" dirty="0">
                <a:solidFill>
                  <a:srgbClr val="FF0000"/>
                </a:solidFill>
                <a:latin typeface="Courier New" charset="0"/>
              </a:rPr>
              <a:t>self</a:t>
            </a:r>
            <a:r>
              <a:rPr lang="en-US" altLang="zh-CN" sz="2400" dirty="0">
                <a:solidFill>
                  <a:srgbClr val="FF0000"/>
                </a:solidFill>
              </a:rPr>
              <a:t> in Python</a:t>
            </a:r>
            <a:r>
              <a:rPr lang="en-US" altLang="zh-CN" sz="2400" dirty="0"/>
              <a:t>) </a:t>
            </a:r>
            <a:r>
              <a:rPr lang="en-US" sz="2400" dirty="0"/>
              <a:t>:</a:t>
            </a:r>
          </a:p>
        </p:txBody>
      </p:sp>
      <p:grpSp>
        <p:nvGrpSpPr>
          <p:cNvPr id="3" name="Group 7"/>
          <p:cNvGrpSpPr>
            <a:grpSpLocks/>
          </p:cNvGrpSpPr>
          <p:nvPr/>
        </p:nvGrpSpPr>
        <p:grpSpPr bwMode="auto">
          <a:xfrm>
            <a:off x="1317625" y="3303588"/>
            <a:ext cx="4210050" cy="228600"/>
            <a:chOff x="830" y="2081"/>
            <a:chExt cx="2652" cy="144"/>
          </a:xfrm>
        </p:grpSpPr>
        <p:sp>
          <p:nvSpPr>
            <p:cNvPr id="918533" name="Line 5"/>
            <p:cNvSpPr>
              <a:spLocks noChangeShapeType="1"/>
            </p:cNvSpPr>
            <p:nvPr/>
          </p:nvSpPr>
          <p:spPr bwMode="auto">
            <a:xfrm>
              <a:off x="830" y="2081"/>
              <a:ext cx="2652" cy="144"/>
            </a:xfrm>
            <a:prstGeom prst="line">
              <a:avLst/>
            </a:prstGeom>
            <a:noFill/>
            <a:ln w="19050">
              <a:solidFill>
                <a:srgbClr val="FF0000"/>
              </a:solidFill>
              <a:round/>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918534" name="Line 6"/>
            <p:cNvSpPr>
              <a:spLocks noChangeShapeType="1"/>
            </p:cNvSpPr>
            <p:nvPr/>
          </p:nvSpPr>
          <p:spPr bwMode="auto">
            <a:xfrm flipV="1">
              <a:off x="830" y="2081"/>
              <a:ext cx="2652" cy="144"/>
            </a:xfrm>
            <a:prstGeom prst="line">
              <a:avLst/>
            </a:prstGeom>
            <a:noFill/>
            <a:ln w="19050">
              <a:solidFill>
                <a:srgbClr val="FF0000"/>
              </a:solidFill>
              <a:round/>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grpSp>
      <p:sp>
        <p:nvSpPr>
          <p:cNvPr id="10" name="Rectangle 8"/>
          <p:cNvSpPr>
            <a:spLocks noChangeArrowheads="1"/>
          </p:cNvSpPr>
          <p:nvPr/>
        </p:nvSpPr>
        <p:spPr bwMode="auto">
          <a:xfrm>
            <a:off x="304799" y="5332373"/>
            <a:ext cx="4276883" cy="129782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lvl="0"/>
            <a:r>
              <a:rPr lang="en-US" altLang="zh-CN" sz="1800" dirty="0">
                <a:solidFill>
                  <a:srgbClr val="000000"/>
                </a:solidFill>
                <a:latin typeface="Courier New" panose="02070309020205020404" pitchFamily="49" charset="0"/>
                <a:cs typeface="Courier New" panose="02070309020205020404" pitchFamily="49" charset="0"/>
              </a:rPr>
              <a:t>Point::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Point(</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cx,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cy)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x = cx;</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y = cy;</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a:t>
            </a:r>
          </a:p>
        </p:txBody>
      </p:sp>
      <p:sp>
        <p:nvSpPr>
          <p:cNvPr id="11" name="Rectangle 8"/>
          <p:cNvSpPr>
            <a:spLocks noChangeArrowheads="1"/>
          </p:cNvSpPr>
          <p:nvPr/>
        </p:nvSpPr>
        <p:spPr bwMode="auto">
          <a:xfrm>
            <a:off x="4724400" y="5332373"/>
            <a:ext cx="4038600" cy="129782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nSpc>
                <a:spcPct val="90000"/>
              </a:lnSpc>
              <a:defRPr/>
            </a:pPr>
            <a:r>
              <a:rPr lang="en-US" altLang="zh-CN" sz="1800" dirty="0">
                <a:solidFill>
                  <a:srgbClr val="000000"/>
                </a:solidFill>
                <a:latin typeface="Courier New" panose="02070309020205020404" pitchFamily="49" charset="0"/>
                <a:cs typeface="Courier New" panose="02070309020205020404" pitchFamily="49" charset="0"/>
              </a:rPr>
              <a:t>Point::Point(</a:t>
            </a:r>
            <a:r>
              <a:rPr lang="en-US" altLang="zh-CN" sz="1800" dirty="0" err="1">
                <a:solidFill>
                  <a:srgbClr val="000000"/>
                </a:solidFill>
                <a:latin typeface="Courier New" panose="02070309020205020404" pitchFamily="49" charset="0"/>
                <a:cs typeface="Courier New" panose="02070309020205020404" pitchFamily="49" charset="0"/>
              </a:rPr>
              <a:t>int</a:t>
            </a:r>
            <a:r>
              <a:rPr lang="en-US" altLang="zh-CN" sz="1800" dirty="0">
                <a:solidFill>
                  <a:srgbClr val="000000"/>
                </a:solidFill>
                <a:latin typeface="Courier New" panose="02070309020205020404" pitchFamily="49" charset="0"/>
                <a:cs typeface="Courier New" panose="02070309020205020404" pitchFamily="49" charset="0"/>
              </a:rPr>
              <a:t> x, </a:t>
            </a:r>
            <a:r>
              <a:rPr lang="en-US" altLang="zh-CN" sz="1800" dirty="0" err="1">
                <a:solidFill>
                  <a:srgbClr val="000000"/>
                </a:solidFill>
                <a:latin typeface="Courier New" panose="02070309020205020404" pitchFamily="49" charset="0"/>
                <a:cs typeface="Courier New" panose="02070309020205020404" pitchFamily="49" charset="0"/>
              </a:rPr>
              <a:t>int</a:t>
            </a:r>
            <a:r>
              <a:rPr lang="en-US" altLang="zh-CN" sz="1800" dirty="0">
                <a:solidFill>
                  <a:srgbClr val="000000"/>
                </a:solidFill>
                <a:latin typeface="Courier New" panose="02070309020205020404" pitchFamily="49" charset="0"/>
                <a:cs typeface="Courier New" panose="02070309020205020404" pitchFamily="49" charset="0"/>
              </a:rPr>
              <a:t> y) {</a:t>
            </a:r>
          </a:p>
          <a:p>
            <a:pPr>
              <a:lnSpc>
                <a:spcPct val="90000"/>
              </a:lnSpc>
              <a:defRPr/>
            </a:pPr>
            <a:r>
              <a:rPr lang="en-US" altLang="zh-CN" sz="1800" dirty="0">
                <a:solidFill>
                  <a:srgbClr val="000000"/>
                </a:solidFill>
                <a:latin typeface="Courier New" panose="02070309020205020404" pitchFamily="49" charset="0"/>
                <a:cs typeface="Courier New" panose="02070309020205020404" pitchFamily="49" charset="0"/>
              </a:rPr>
              <a:t>    this-&gt;x = x;</a:t>
            </a:r>
          </a:p>
          <a:p>
            <a:pPr>
              <a:lnSpc>
                <a:spcPct val="90000"/>
              </a:lnSpc>
              <a:defRPr/>
            </a:pPr>
            <a:r>
              <a:rPr lang="en-US" altLang="zh-CN" sz="1800" dirty="0">
                <a:solidFill>
                  <a:srgbClr val="000000"/>
                </a:solidFill>
                <a:latin typeface="Courier New" panose="02070309020205020404" pitchFamily="49" charset="0"/>
                <a:cs typeface="Courier New" panose="02070309020205020404" pitchFamily="49" charset="0"/>
              </a:rPr>
              <a:t>    this-&gt;y = y;</a:t>
            </a:r>
          </a:p>
          <a:p>
            <a:pPr>
              <a:lnSpc>
                <a:spcPct val="90000"/>
              </a:lnSpc>
              <a:defRPr/>
            </a:pPr>
            <a:r>
              <a:rPr lang="en-US" altLang="zh-CN" sz="1800" dirty="0">
                <a:solidFill>
                  <a:srgbClr val="00000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355296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853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853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853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185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8531" grpId="0" build="p"/>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Simple Arrays in C++</a:t>
            </a:r>
            <a:endParaRPr lang="en-US" sz="4000" dirty="0">
              <a:solidFill>
                <a:schemeClr val="tx1"/>
              </a:solidFill>
            </a:endParaRPr>
          </a:p>
        </p:txBody>
      </p:sp>
      <p:sp>
        <p:nvSpPr>
          <p:cNvPr id="826371" name="Rectangle 3"/>
          <p:cNvSpPr>
            <a:spLocks noChangeArrowheads="1"/>
          </p:cNvSpPr>
          <p:nvPr/>
        </p:nvSpPr>
        <p:spPr bwMode="auto">
          <a:xfrm>
            <a:off x="482600" y="1155700"/>
            <a:ext cx="8128000" cy="5092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t>We haven’t actually used arrays in their low-level form so far, because the </a:t>
            </a:r>
            <a:r>
              <a:rPr lang="en-US" sz="2000" dirty="0">
                <a:latin typeface="Courier New" charset="0"/>
              </a:rPr>
              <a:t>Vector</a:t>
            </a:r>
            <a:r>
              <a:rPr lang="en-US" sz="2400" b="0" dirty="0"/>
              <a:t> class is so much better.</a:t>
            </a:r>
          </a:p>
          <a:p>
            <a:pPr marL="342900" indent="-342900">
              <a:lnSpc>
                <a:spcPct val="85000"/>
              </a:lnSpc>
              <a:spcAft>
                <a:spcPts val="600"/>
              </a:spcAft>
              <a:buFontTx/>
              <a:buChar char="•"/>
            </a:pPr>
            <a:r>
              <a:rPr lang="en-US" sz="2400" b="0" dirty="0"/>
              <a:t>From the client perspective, an array is like a brain-damaged form of </a:t>
            </a:r>
            <a:r>
              <a:rPr lang="en-US" sz="2000" dirty="0">
                <a:latin typeface="Courier New" charset="0"/>
              </a:rPr>
              <a:t>Vector</a:t>
            </a:r>
            <a:r>
              <a:rPr lang="en-US" sz="2400" b="0" dirty="0"/>
              <a:t> with the following differences:</a:t>
            </a:r>
          </a:p>
          <a:p>
            <a:pPr marL="742950" lvl="1" indent="-285750">
              <a:lnSpc>
                <a:spcPct val="85000"/>
              </a:lnSpc>
              <a:spcAft>
                <a:spcPts val="600"/>
              </a:spcAft>
              <a:buFontTx/>
              <a:buChar char="–"/>
            </a:pPr>
            <a:r>
              <a:rPr lang="en-US" sz="2200" b="0" dirty="0">
                <a:ea typeface="ＭＳ Ｐゴシック" charset="-128"/>
              </a:rPr>
              <a:t>The only operation is selection using </a:t>
            </a:r>
            <a:r>
              <a:rPr lang="en-US" sz="1800" dirty="0">
                <a:latin typeface="Courier New" charset="0"/>
                <a:ea typeface="ＭＳ Ｐゴシック" charset="-128"/>
              </a:rPr>
              <a:t>[]</a:t>
            </a:r>
            <a:endParaRPr lang="en-US" sz="2000" b="0" dirty="0">
              <a:ea typeface="ＭＳ Ｐゴシック" charset="-128"/>
            </a:endParaRPr>
          </a:p>
          <a:p>
            <a:pPr marL="742950" lvl="1" indent="-285750">
              <a:lnSpc>
                <a:spcPct val="85000"/>
              </a:lnSpc>
              <a:spcAft>
                <a:spcPts val="600"/>
              </a:spcAft>
              <a:buFontTx/>
              <a:buChar char="–"/>
            </a:pPr>
            <a:r>
              <a:rPr lang="en-US" sz="2200" b="0" dirty="0">
                <a:ea typeface="ＭＳ Ｐゴシック" charset="-128"/>
              </a:rPr>
              <a:t>Array selection does not check that the index is in range</a:t>
            </a:r>
          </a:p>
          <a:p>
            <a:pPr marL="742950" lvl="1" indent="-285750">
              <a:lnSpc>
                <a:spcPct val="85000"/>
              </a:lnSpc>
              <a:spcAft>
                <a:spcPts val="600"/>
              </a:spcAft>
              <a:buFontTx/>
              <a:buChar char="–"/>
            </a:pPr>
            <a:r>
              <a:rPr lang="en-US" sz="2200" b="0" dirty="0">
                <a:ea typeface="ＭＳ Ｐゴシック" charset="-128"/>
              </a:rPr>
              <a:t>The length of an array is fixed at the time it is created</a:t>
            </a:r>
            <a:endParaRPr lang="en-US" sz="2000" b="0" dirty="0">
              <a:ea typeface="ＭＳ Ｐゴシック" charset="-128"/>
            </a:endParaRPr>
          </a:p>
          <a:p>
            <a:pPr marL="742950" lvl="1" indent="-285750">
              <a:lnSpc>
                <a:spcPct val="85000"/>
              </a:lnSpc>
              <a:spcAft>
                <a:spcPts val="600"/>
              </a:spcAft>
              <a:buFontTx/>
              <a:buChar char="–"/>
            </a:pPr>
            <a:r>
              <a:rPr lang="en-US" sz="2200" b="0" dirty="0">
                <a:ea typeface="ＭＳ Ｐゴシック" charset="-128"/>
              </a:rPr>
              <a:t>Arrays don’t store their length, so programs that use them must</a:t>
            </a:r>
            <a:r>
              <a:rPr lang="en-US" sz="2000" b="0" dirty="0">
                <a:ea typeface="ＭＳ Ｐゴシック" charset="-128"/>
              </a:rPr>
              <a:t> </a:t>
            </a:r>
            <a:r>
              <a:rPr lang="en-US" sz="2200" b="0" dirty="0">
                <a:ea typeface="ＭＳ Ｐゴシック" charset="-128"/>
              </a:rPr>
              <a:t>pass an extra integer value that represents the</a:t>
            </a:r>
            <a:r>
              <a:rPr lang="en-US" sz="2000" b="0" dirty="0">
                <a:ea typeface="ＭＳ Ｐゴシック" charset="-128"/>
              </a:rPr>
              <a:t> </a:t>
            </a:r>
            <a:r>
              <a:rPr lang="en-US" sz="2000" i="1" dirty="0">
                <a:solidFill>
                  <a:srgbClr val="FF0000"/>
                </a:solidFill>
                <a:ea typeface="ＭＳ Ｐゴシック" charset="-128"/>
              </a:rPr>
              <a:t>effective size</a:t>
            </a:r>
          </a:p>
          <a:p>
            <a:pPr marL="342900" indent="-342900">
              <a:lnSpc>
                <a:spcPct val="85000"/>
              </a:lnSpc>
              <a:spcAft>
                <a:spcPts val="600"/>
              </a:spcAft>
              <a:buFontTx/>
              <a:buChar char="•"/>
            </a:pPr>
            <a:r>
              <a:rPr lang="en-US" sz="2400" b="0" dirty="0"/>
              <a:t>Array variables are declared using the following syntax:</a:t>
            </a:r>
          </a:p>
          <a:p>
            <a:pPr marL="342900" indent="-342900">
              <a:lnSpc>
                <a:spcPct val="85000"/>
              </a:lnSpc>
              <a:spcAft>
                <a:spcPts val="600"/>
              </a:spcAft>
              <a:buFontTx/>
              <a:buChar char="•"/>
            </a:pPr>
            <a:endParaRPr lang="en-US" sz="2400" b="0" dirty="0"/>
          </a:p>
          <a:p>
            <a:pPr marL="342900" indent="-342900">
              <a:lnSpc>
                <a:spcPct val="85000"/>
              </a:lnSpc>
              <a:spcAft>
                <a:spcPts val="600"/>
              </a:spcAft>
              <a:buFont typeface="Arial" panose="020B0604020202020204" pitchFamily="34" charset="0"/>
              <a:buChar char="•"/>
            </a:pPr>
            <a:endParaRPr lang="en-US" sz="2400" b="0" dirty="0"/>
          </a:p>
          <a:p>
            <a:pPr marL="342000">
              <a:lnSpc>
                <a:spcPct val="85000"/>
              </a:lnSpc>
              <a:spcAft>
                <a:spcPts val="600"/>
              </a:spcAft>
            </a:pPr>
            <a:r>
              <a:rPr lang="en-US" altLang="zh-CN" sz="2400" b="0" dirty="0"/>
              <a:t>where </a:t>
            </a:r>
            <a:r>
              <a:rPr lang="en-US" altLang="zh-CN" sz="2400" b="0" i="1" dirty="0"/>
              <a:t>type</a:t>
            </a:r>
            <a:r>
              <a:rPr lang="en-US" altLang="zh-CN" sz="2400" b="0" dirty="0"/>
              <a:t> is the element type, </a:t>
            </a:r>
            <a:r>
              <a:rPr lang="en-US" altLang="zh-CN" sz="2400" b="0" i="1" dirty="0"/>
              <a:t>name</a:t>
            </a:r>
            <a:r>
              <a:rPr lang="en-US" altLang="zh-CN" sz="2400" b="0" dirty="0"/>
              <a:t> is the array name, and </a:t>
            </a:r>
            <a:r>
              <a:rPr lang="en-US" altLang="zh-CN" sz="2400" b="0" i="1" dirty="0"/>
              <a:t>n</a:t>
            </a:r>
            <a:r>
              <a:rPr lang="en-US" altLang="zh-CN" sz="2400" b="0" dirty="0"/>
              <a:t> is a constant integer expression indicating the length.</a:t>
            </a:r>
          </a:p>
        </p:txBody>
      </p:sp>
      <p:sp>
        <p:nvSpPr>
          <p:cNvPr id="10" name="Rectangle 9"/>
          <p:cNvSpPr/>
          <p:nvPr/>
        </p:nvSpPr>
        <p:spPr>
          <a:xfrm>
            <a:off x="3628228" y="4876800"/>
            <a:ext cx="1887544" cy="400110"/>
          </a:xfrm>
          <a:prstGeom prst="rect">
            <a:avLst/>
          </a:prstGeom>
          <a:solidFill>
            <a:schemeClr val="bg1"/>
          </a:solidFill>
          <a:ln>
            <a:solidFill>
              <a:schemeClr val="tx1"/>
            </a:solidFill>
          </a:ln>
        </p:spPr>
        <p:txBody>
          <a:bodyPr wrap="none">
            <a:spAutoFit/>
          </a:bodyPr>
          <a:lstStyle/>
          <a:p>
            <a:r>
              <a:rPr lang="en-US" sz="2000" b="0" i="1" dirty="0"/>
              <a:t>type</a:t>
            </a:r>
            <a:r>
              <a:rPr lang="en-US" dirty="0">
                <a:latin typeface="Courier New" charset="0"/>
              </a:rPr>
              <a:t> </a:t>
            </a:r>
            <a:r>
              <a:rPr lang="en-US" sz="2000" b="0" i="1" dirty="0" err="1"/>
              <a:t>name</a:t>
            </a:r>
            <a:r>
              <a:rPr lang="en-US" sz="2000" dirty="0" err="1">
                <a:latin typeface="Courier New" charset="0"/>
              </a:rPr>
              <a:t>[</a:t>
            </a:r>
            <a:r>
              <a:rPr lang="en-US" sz="2000" b="0" i="1" dirty="0" err="1"/>
              <a:t>n</a:t>
            </a:r>
            <a:r>
              <a:rPr lang="en-US" sz="2000" dirty="0">
                <a:latin typeface="Courier New" charset="0"/>
              </a:rPr>
              <a:t>];</a:t>
            </a:r>
            <a:endParaRPr lang="en-US" sz="2000" dirty="0"/>
          </a:p>
        </p:txBody>
      </p:sp>
      <p:pic>
        <p:nvPicPr>
          <p:cNvPr id="4" name="图片 3"/>
          <p:cNvPicPr>
            <a:picLocks noChangeAspect="1"/>
          </p:cNvPicPr>
          <p:nvPr/>
        </p:nvPicPr>
        <p:blipFill>
          <a:blip r:embed="rId3"/>
          <a:stretch>
            <a:fillRect/>
          </a:stretch>
        </p:blipFill>
        <p:spPr>
          <a:xfrm>
            <a:off x="8325575" y="1676400"/>
            <a:ext cx="720000" cy="720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637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2637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2637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26371">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2637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2637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2637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371" grpId="0" uiExpand="1" build="p" bldLvl="2"/>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Rectangle 2"/>
          <p:cNvSpPr>
            <a:spLocks noGrp="1" noChangeArrowheads="1"/>
          </p:cNvSpPr>
          <p:nvPr>
            <p:ph type="title"/>
          </p:nvPr>
        </p:nvSpPr>
        <p:spPr>
          <a:xfrm>
            <a:off x="0" y="76200"/>
            <a:ext cx="9144000" cy="1143000"/>
          </a:xfrm>
          <a:noFill/>
          <a:ln/>
        </p:spPr>
        <p:txBody>
          <a:bodyPr/>
          <a:lstStyle/>
          <a:p>
            <a:r>
              <a:rPr lang="en-US" altLang="zh-CN" sz="4000" dirty="0">
                <a:solidFill>
                  <a:srgbClr val="FF0000"/>
                </a:solidFill>
              </a:rPr>
              <a:t>Simple Arrays in C++</a:t>
            </a:r>
            <a:endParaRPr lang="en-US" sz="4000" dirty="0">
              <a:solidFill>
                <a:schemeClr val="tx1"/>
              </a:solidFill>
            </a:endParaRPr>
          </a:p>
        </p:txBody>
      </p:sp>
      <p:sp>
        <p:nvSpPr>
          <p:cNvPr id="826371" name="Rectangle 3"/>
          <p:cNvSpPr>
            <a:spLocks noChangeArrowheads="1"/>
          </p:cNvSpPr>
          <p:nvPr/>
        </p:nvSpPr>
        <p:spPr bwMode="auto">
          <a:xfrm>
            <a:off x="482600" y="1155700"/>
            <a:ext cx="8128000" cy="4711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t>Array variables can be given initial values at the time they are declared:</a:t>
            </a:r>
          </a:p>
          <a:p>
            <a:pPr marL="342900" indent="-342900">
              <a:lnSpc>
                <a:spcPct val="85000"/>
              </a:lnSpc>
              <a:spcAft>
                <a:spcPct val="50000"/>
              </a:spcAft>
              <a:buFontTx/>
              <a:buChar char="•"/>
            </a:pPr>
            <a:endParaRPr lang="en-US" sz="2400" b="0" dirty="0"/>
          </a:p>
          <a:p>
            <a:pPr marL="342900" indent="-342900">
              <a:lnSpc>
                <a:spcPct val="85000"/>
              </a:lnSpc>
              <a:spcAft>
                <a:spcPct val="50000"/>
              </a:spcAft>
              <a:buFontTx/>
              <a:buChar char="•"/>
            </a:pPr>
            <a:endParaRPr lang="en-US" sz="2400" b="0" dirty="0"/>
          </a:p>
          <a:p>
            <a:pPr marL="342900" indent="-342900">
              <a:lnSpc>
                <a:spcPct val="85000"/>
              </a:lnSpc>
              <a:spcAft>
                <a:spcPct val="50000"/>
              </a:spcAft>
              <a:buFontTx/>
              <a:buChar char="•"/>
            </a:pPr>
            <a:r>
              <a:rPr lang="en-US" altLang="zh-CN" sz="2400" b="0" dirty="0"/>
              <a:t>To determine how many elements there are in a strange array (e.g., declared by someone else or dynamically changed):</a:t>
            </a:r>
          </a:p>
          <a:p>
            <a:pPr marL="342900" indent="-342900">
              <a:lnSpc>
                <a:spcPct val="85000"/>
              </a:lnSpc>
              <a:spcAft>
                <a:spcPct val="50000"/>
              </a:spcAft>
              <a:buFontTx/>
              <a:buChar char="•"/>
            </a:pPr>
            <a:endParaRPr lang="en-US" sz="2400" b="0" dirty="0"/>
          </a:p>
          <a:p>
            <a:pPr marL="342900" indent="-342900">
              <a:lnSpc>
                <a:spcPct val="85000"/>
              </a:lnSpc>
              <a:spcAft>
                <a:spcPct val="50000"/>
              </a:spcAft>
              <a:buFontTx/>
              <a:buChar char="•"/>
            </a:pPr>
            <a:endParaRPr lang="en-US" sz="2400" b="0" dirty="0"/>
          </a:p>
          <a:p>
            <a:pPr marL="342900" indent="-342900">
              <a:lnSpc>
                <a:spcPct val="85000"/>
              </a:lnSpc>
              <a:spcAft>
                <a:spcPct val="50000"/>
              </a:spcAft>
              <a:buFontTx/>
              <a:buChar char="•"/>
            </a:pPr>
            <a:r>
              <a:rPr lang="en-US" altLang="zh-CN" sz="2400" b="0" dirty="0"/>
              <a:t>The size of the array specified in the declaration is called the </a:t>
            </a:r>
            <a:r>
              <a:rPr lang="en-US" altLang="zh-CN" sz="2400" i="1" dirty="0">
                <a:solidFill>
                  <a:srgbClr val="FF0000"/>
                </a:solidFill>
              </a:rPr>
              <a:t>allocated size</a:t>
            </a:r>
            <a:r>
              <a:rPr lang="en-US" altLang="zh-CN" sz="2400" b="0" dirty="0"/>
              <a:t>.  The number of elements actively in use is called the </a:t>
            </a:r>
            <a:r>
              <a:rPr lang="en-US" altLang="zh-CN" sz="2400" i="1" dirty="0">
                <a:solidFill>
                  <a:srgbClr val="FF0000"/>
                </a:solidFill>
              </a:rPr>
              <a:t>effective size</a:t>
            </a:r>
            <a:r>
              <a:rPr lang="en-US" altLang="zh-CN" sz="2400" b="0" dirty="0"/>
              <a:t>.</a:t>
            </a:r>
          </a:p>
        </p:txBody>
      </p:sp>
      <p:sp>
        <p:nvSpPr>
          <p:cNvPr id="10" name="Rectangle 9"/>
          <p:cNvSpPr/>
          <p:nvPr/>
        </p:nvSpPr>
        <p:spPr>
          <a:xfrm>
            <a:off x="1193800" y="2114034"/>
            <a:ext cx="6756400" cy="369332"/>
          </a:xfrm>
          <a:prstGeom prst="rect">
            <a:avLst/>
          </a:prstGeom>
          <a:solidFill>
            <a:schemeClr val="bg1"/>
          </a:solidFill>
          <a:ln>
            <a:solidFill>
              <a:schemeClr val="tx1"/>
            </a:solidFill>
          </a:ln>
        </p:spPr>
        <p:txBody>
          <a:bodyPr wrap="square">
            <a:spAutoFit/>
          </a:bodyPr>
          <a:lstStyle/>
          <a:p>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DIGITS[] = { 0, 1, 2, 3, 4, 5, 6, 7, 8, 9 };</a:t>
            </a:r>
            <a:endParaRPr lang="en-US" sz="1800" dirty="0">
              <a:latin typeface="Courier New" panose="02070309020205020404" pitchFamily="49" charset="0"/>
              <a:cs typeface="Courier New" panose="02070309020205020404" pitchFamily="49" charset="0"/>
            </a:endParaRPr>
          </a:p>
        </p:txBody>
      </p:sp>
      <p:sp>
        <p:nvSpPr>
          <p:cNvPr id="12" name="Rectangle 9"/>
          <p:cNvSpPr/>
          <p:nvPr/>
        </p:nvSpPr>
        <p:spPr>
          <a:xfrm>
            <a:off x="1193800" y="3989169"/>
            <a:ext cx="6756400" cy="369332"/>
          </a:xfrm>
          <a:prstGeom prst="rect">
            <a:avLst/>
          </a:prstGeom>
          <a:solidFill>
            <a:schemeClr val="bg1"/>
          </a:solidFill>
          <a:ln>
            <a:solidFill>
              <a:schemeClr val="tx1"/>
            </a:solidFill>
          </a:ln>
        </p:spPr>
        <p:txBody>
          <a:bodyPr wrap="square">
            <a:spAutoFit/>
          </a:bodyPr>
          <a:lstStyle/>
          <a:p>
            <a:r>
              <a:rPr lang="en-US" altLang="zh-CN" sz="1800" dirty="0" err="1">
                <a:latin typeface="Courier New" panose="02070309020205020404" pitchFamily="49" charset="0"/>
                <a:cs typeface="Courier New" panose="02070309020205020404" pitchFamily="49" charset="0"/>
              </a:rPr>
              <a:t>sizeof</a:t>
            </a:r>
            <a:r>
              <a:rPr lang="en-US" altLang="zh-CN" sz="1800" dirty="0">
                <a:latin typeface="Courier New" panose="02070309020205020404" pitchFamily="49" charset="0"/>
                <a:cs typeface="Courier New" panose="02070309020205020404" pitchFamily="49" charset="0"/>
              </a:rPr>
              <a:t> MY_ARRAY / </a:t>
            </a:r>
            <a:r>
              <a:rPr lang="en-US" altLang="zh-CN" sz="1800" dirty="0" err="1">
                <a:latin typeface="Courier New" panose="02070309020205020404" pitchFamily="49" charset="0"/>
                <a:cs typeface="Courier New" panose="02070309020205020404" pitchFamily="49" charset="0"/>
              </a:rPr>
              <a:t>sizeof</a:t>
            </a:r>
            <a:r>
              <a:rPr lang="en-US" altLang="zh-CN" sz="1800" dirty="0">
                <a:latin typeface="Courier New" panose="02070309020205020404" pitchFamily="49" charset="0"/>
                <a:cs typeface="Courier New" panose="02070309020205020404" pitchFamily="49" charset="0"/>
              </a:rPr>
              <a:t> MY_ARRAY[0]</a:t>
            </a:r>
            <a:endParaRPr 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16147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6371">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2637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6371" grpId="0" uiExpand="1" build="p" bldLvl="2"/>
      <p:bldP spid="1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Pointers and Arrays</a:t>
            </a:r>
          </a:p>
        </p:txBody>
      </p:sp>
      <p:sp>
        <p:nvSpPr>
          <p:cNvPr id="867331" name="Rectangle 3"/>
          <p:cNvSpPr>
            <a:spLocks noChangeArrowheads="1"/>
          </p:cNvSpPr>
          <p:nvPr/>
        </p:nvSpPr>
        <p:spPr bwMode="auto">
          <a:xfrm>
            <a:off x="482600" y="1155700"/>
            <a:ext cx="8178800" cy="5397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In C++, </a:t>
            </a:r>
            <a:r>
              <a:rPr lang="en-US" sz="2400" b="0" dirty="0">
                <a:solidFill>
                  <a:srgbClr val="FF0000"/>
                </a:solidFill>
              </a:rPr>
              <a:t>an array</a:t>
            </a:r>
            <a:r>
              <a:rPr lang="en-US" sz="2400" b="0" dirty="0">
                <a:solidFill>
                  <a:srgbClr val="000000"/>
                </a:solidFill>
              </a:rPr>
              <a:t> is represented internally as </a:t>
            </a:r>
            <a:r>
              <a:rPr lang="en-US" sz="2400" b="0" dirty="0">
                <a:solidFill>
                  <a:srgbClr val="FF0000"/>
                </a:solidFill>
              </a:rPr>
              <a:t>a pointer</a:t>
            </a:r>
            <a:r>
              <a:rPr lang="en-US" sz="2400" b="0" dirty="0">
                <a:solidFill>
                  <a:srgbClr val="000000"/>
                </a:solidFill>
              </a:rPr>
              <a:t> to its first element.</a:t>
            </a:r>
          </a:p>
          <a:p>
            <a:pPr marL="342900" indent="-342900">
              <a:lnSpc>
                <a:spcPct val="85000"/>
              </a:lnSpc>
              <a:spcAft>
                <a:spcPts val="1200"/>
              </a:spcAft>
              <a:buFontTx/>
              <a:buChar char="•"/>
            </a:pPr>
            <a:r>
              <a:rPr lang="en-US" altLang="zh-CN" sz="2400" b="0" dirty="0">
                <a:solidFill>
                  <a:srgbClr val="000000"/>
                </a:solidFill>
              </a:rPr>
              <a:t>For example, if you declare an array</a:t>
            </a:r>
            <a:endParaRPr lang="en-US" altLang="zh-CN" sz="2400" b="0" dirty="0">
              <a:solidFill>
                <a:srgbClr val="333333"/>
              </a:solidFill>
            </a:endParaRPr>
          </a:p>
          <a:p>
            <a:pPr marL="342900" indent="-342900">
              <a:lnSpc>
                <a:spcPct val="85000"/>
              </a:lnSpc>
              <a:spcAft>
                <a:spcPts val="1200"/>
              </a:spcAft>
              <a:buFontTx/>
              <a:buChar char="•"/>
            </a:pPr>
            <a:endParaRPr lang="en-US" sz="2400" b="0" dirty="0">
              <a:solidFill>
                <a:srgbClr val="000000"/>
              </a:solidFill>
            </a:endParaRPr>
          </a:p>
          <a:p>
            <a:pPr marL="342000">
              <a:lnSpc>
                <a:spcPct val="85000"/>
              </a:lnSpc>
              <a:spcAft>
                <a:spcPts val="1200"/>
              </a:spcAft>
            </a:pPr>
            <a:r>
              <a:rPr lang="en-US" altLang="zh-CN" sz="2400" b="0" dirty="0"/>
              <a:t>the C++ compiler treats the name </a:t>
            </a:r>
            <a:r>
              <a:rPr lang="en-US" altLang="zh-CN" sz="2000" dirty="0">
                <a:solidFill>
                  <a:srgbClr val="FF0000"/>
                </a:solidFill>
                <a:latin typeface="Courier New" charset="0"/>
              </a:rPr>
              <a:t>list</a:t>
            </a:r>
            <a:r>
              <a:rPr lang="en-US" altLang="zh-CN" sz="2600" b="0" dirty="0"/>
              <a:t> </a:t>
            </a:r>
            <a:r>
              <a:rPr lang="en-US" altLang="zh-CN" sz="2400" b="0" dirty="0"/>
              <a:t>as a shorthand for the expression </a:t>
            </a:r>
            <a:r>
              <a:rPr lang="en-US" altLang="zh-CN" sz="2000" dirty="0">
                <a:solidFill>
                  <a:srgbClr val="FF0000"/>
                </a:solidFill>
                <a:latin typeface="Courier New" charset="0"/>
              </a:rPr>
              <a:t>&amp;list[0]</a:t>
            </a:r>
            <a:r>
              <a:rPr lang="en-US" altLang="zh-CN" sz="2400" b="0" dirty="0"/>
              <a:t>, and </a:t>
            </a:r>
            <a:r>
              <a:rPr lang="en-US" altLang="zh-CN" sz="2000" dirty="0">
                <a:solidFill>
                  <a:srgbClr val="FF0000"/>
                </a:solidFill>
                <a:latin typeface="Courier New" charset="0"/>
              </a:rPr>
              <a:t>list[</a:t>
            </a:r>
            <a:r>
              <a:rPr lang="en-US" altLang="zh-CN" sz="2000" dirty="0" err="1">
                <a:solidFill>
                  <a:srgbClr val="FF0000"/>
                </a:solidFill>
                <a:latin typeface="Courier New" charset="0"/>
              </a:rPr>
              <a:t>i</a:t>
            </a:r>
            <a:r>
              <a:rPr lang="en-US" altLang="zh-CN" sz="2000" dirty="0">
                <a:solidFill>
                  <a:srgbClr val="FF0000"/>
                </a:solidFill>
                <a:latin typeface="Courier New" charset="0"/>
              </a:rPr>
              <a:t>]</a:t>
            </a:r>
            <a:r>
              <a:rPr lang="en-US" altLang="zh-CN" sz="2400" b="0" dirty="0"/>
              <a:t> for </a:t>
            </a:r>
            <a:r>
              <a:rPr lang="en-US" altLang="zh-CN" sz="2000" dirty="0">
                <a:solidFill>
                  <a:srgbClr val="FF0000"/>
                </a:solidFill>
                <a:latin typeface="Courier New" charset="0"/>
              </a:rPr>
              <a:t>*(</a:t>
            </a:r>
            <a:r>
              <a:rPr lang="en-US" altLang="zh-CN" sz="2000" dirty="0" err="1">
                <a:solidFill>
                  <a:srgbClr val="FF0000"/>
                </a:solidFill>
                <a:latin typeface="Courier New" charset="0"/>
              </a:rPr>
              <a:t>list+i</a:t>
            </a:r>
            <a:r>
              <a:rPr lang="en-US" altLang="zh-CN" sz="2000" dirty="0">
                <a:solidFill>
                  <a:srgbClr val="FF0000"/>
                </a:solidFill>
                <a:latin typeface="Courier New" charset="0"/>
              </a:rPr>
              <a:t>)</a:t>
            </a:r>
            <a:r>
              <a:rPr lang="en-US" altLang="zh-CN" sz="2400" b="0" dirty="0"/>
              <a:t>.</a:t>
            </a:r>
          </a:p>
          <a:p>
            <a:pPr marL="342900" indent="-342900">
              <a:lnSpc>
                <a:spcPct val="85000"/>
              </a:lnSpc>
              <a:spcAft>
                <a:spcPts val="1200"/>
              </a:spcAft>
              <a:buFontTx/>
              <a:buChar char="•"/>
            </a:pPr>
            <a:r>
              <a:rPr lang="en-US" altLang="zh-CN" sz="2400" b="0" dirty="0">
                <a:solidFill>
                  <a:srgbClr val="000000"/>
                </a:solidFill>
              </a:rPr>
              <a:t>Pointer arithmetic </a:t>
            </a:r>
            <a:r>
              <a:rPr lang="en-US" altLang="zh-CN" sz="2400" b="0" dirty="0">
                <a:solidFill>
                  <a:srgbClr val="FF0000"/>
                </a:solidFill>
              </a:rPr>
              <a:t>counts the </a:t>
            </a:r>
            <a:r>
              <a:rPr lang="en-US" altLang="zh-CN" sz="2400" i="1" dirty="0">
                <a:solidFill>
                  <a:srgbClr val="FF0000"/>
                </a:solidFill>
              </a:rPr>
              <a:t>objects</a:t>
            </a:r>
            <a:r>
              <a:rPr lang="en-US" altLang="zh-CN" sz="2400" b="0" dirty="0">
                <a:solidFill>
                  <a:srgbClr val="000000"/>
                </a:solidFill>
              </a:rPr>
              <a:t> pointed to by the pointer.</a:t>
            </a:r>
          </a:p>
          <a:p>
            <a:pPr marL="342900" indent="-342900">
              <a:lnSpc>
                <a:spcPct val="85000"/>
              </a:lnSpc>
              <a:spcAft>
                <a:spcPts val="1200"/>
              </a:spcAft>
              <a:buFontTx/>
              <a:buChar char="•"/>
            </a:pPr>
            <a:r>
              <a:rPr lang="en-US" altLang="zh-CN" sz="2400" b="0" dirty="0">
                <a:solidFill>
                  <a:srgbClr val="000000"/>
                </a:solidFill>
              </a:rPr>
              <a:t>You can freely intermix array and pointer notation in your code.  If you declare something as an array of a particular type, you can use it as a pointer to that type, and vice versa.</a:t>
            </a:r>
          </a:p>
          <a:p>
            <a:pPr marL="342900" indent="-342900">
              <a:lnSpc>
                <a:spcPct val="85000"/>
              </a:lnSpc>
              <a:spcAft>
                <a:spcPts val="1200"/>
              </a:spcAft>
              <a:buFontTx/>
              <a:buChar char="•"/>
            </a:pPr>
            <a:r>
              <a:rPr lang="en-US" altLang="zh-CN" sz="2400" b="0" dirty="0">
                <a:solidFill>
                  <a:srgbClr val="000000"/>
                </a:solidFill>
              </a:rPr>
              <a:t>When you pass an array to a function, only the </a:t>
            </a:r>
            <a:r>
              <a:rPr lang="en-US" altLang="zh-CN" sz="2400" b="0" i="1" dirty="0">
                <a:solidFill>
                  <a:srgbClr val="000000"/>
                </a:solidFill>
              </a:rPr>
              <a:t>address</a:t>
            </a:r>
            <a:r>
              <a:rPr lang="en-US" altLang="zh-CN" sz="2400" b="0" dirty="0">
                <a:solidFill>
                  <a:srgbClr val="000000"/>
                </a:solidFill>
              </a:rPr>
              <a:t> of the array is copied into the parameter.  This strategy has the effect of </a:t>
            </a:r>
            <a:r>
              <a:rPr lang="en-US" altLang="zh-CN" sz="2400" b="0" i="1" dirty="0">
                <a:solidFill>
                  <a:srgbClr val="000000"/>
                </a:solidFill>
              </a:rPr>
              <a:t>sharing</a:t>
            </a:r>
            <a:r>
              <a:rPr lang="en-US" altLang="zh-CN" sz="2400" b="0" dirty="0">
                <a:solidFill>
                  <a:srgbClr val="000000"/>
                </a:solidFill>
              </a:rPr>
              <a:t> the elements of the array between the function and its caller.</a:t>
            </a:r>
          </a:p>
        </p:txBody>
      </p:sp>
      <p:sp>
        <p:nvSpPr>
          <p:cNvPr id="867334" name="Text Box 6"/>
          <p:cNvSpPr txBox="1">
            <a:spLocks noChangeArrowheads="1"/>
          </p:cNvSpPr>
          <p:nvPr/>
        </p:nvSpPr>
        <p:spPr bwMode="auto">
          <a:xfrm>
            <a:off x="3390900" y="2438400"/>
            <a:ext cx="2362200" cy="350838"/>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pPr>
              <a:lnSpc>
                <a:spcPct val="85000"/>
              </a:lnSpc>
            </a:pPr>
            <a:r>
              <a:rPr lang="en-US" sz="2000" dirty="0" err="1">
                <a:solidFill>
                  <a:srgbClr val="000000"/>
                </a:solidFill>
                <a:latin typeface="Courier New" charset="0"/>
              </a:rPr>
              <a:t>int</a:t>
            </a:r>
            <a:r>
              <a:rPr lang="en-US" sz="2000" dirty="0">
                <a:solidFill>
                  <a:srgbClr val="000000"/>
                </a:solidFill>
                <a:latin typeface="Courier New" charset="0"/>
              </a:rPr>
              <a:t> list[100];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733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7331">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673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733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6733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6733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733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142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A Simple Array Example </a:t>
            </a:r>
          </a:p>
        </p:txBody>
      </p:sp>
      <p:grpSp>
        <p:nvGrpSpPr>
          <p:cNvPr id="871427" name="Group 3"/>
          <p:cNvGrpSpPr>
            <a:grpSpLocks/>
          </p:cNvGrpSpPr>
          <p:nvPr/>
        </p:nvGrpSpPr>
        <p:grpSpPr bwMode="auto">
          <a:xfrm>
            <a:off x="1308100" y="5596165"/>
            <a:ext cx="6705600" cy="274638"/>
            <a:chOff x="824" y="3078"/>
            <a:chExt cx="4224" cy="173"/>
          </a:xfrm>
        </p:grpSpPr>
        <p:sp>
          <p:nvSpPr>
            <p:cNvPr id="871428" name="Text Box 4"/>
            <p:cNvSpPr txBox="1">
              <a:spLocks noChangeArrowheads="1"/>
            </p:cNvSpPr>
            <p:nvPr/>
          </p:nvSpPr>
          <p:spPr bwMode="auto">
            <a:xfrm>
              <a:off x="824"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0</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29" name="Text Box 5"/>
            <p:cNvSpPr txBox="1">
              <a:spLocks noChangeArrowheads="1"/>
            </p:cNvSpPr>
            <p:nvPr/>
          </p:nvSpPr>
          <p:spPr bwMode="auto">
            <a:xfrm>
              <a:off x="1256"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1</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0" name="Text Box 6"/>
            <p:cNvSpPr txBox="1">
              <a:spLocks noChangeArrowheads="1"/>
            </p:cNvSpPr>
            <p:nvPr/>
          </p:nvSpPr>
          <p:spPr bwMode="auto">
            <a:xfrm>
              <a:off x="1688"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2</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1" name="Text Box 7"/>
            <p:cNvSpPr txBox="1">
              <a:spLocks noChangeArrowheads="1"/>
            </p:cNvSpPr>
            <p:nvPr/>
          </p:nvSpPr>
          <p:spPr bwMode="auto">
            <a:xfrm>
              <a:off x="2120"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3</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2" name="Text Box 8"/>
            <p:cNvSpPr txBox="1">
              <a:spLocks noChangeArrowheads="1"/>
            </p:cNvSpPr>
            <p:nvPr/>
          </p:nvSpPr>
          <p:spPr bwMode="auto">
            <a:xfrm>
              <a:off x="2552"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4</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3" name="Text Box 9"/>
            <p:cNvSpPr txBox="1">
              <a:spLocks noChangeArrowheads="1"/>
            </p:cNvSpPr>
            <p:nvPr/>
          </p:nvSpPr>
          <p:spPr bwMode="auto">
            <a:xfrm>
              <a:off x="2984"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5</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4" name="Text Box 10"/>
            <p:cNvSpPr txBox="1">
              <a:spLocks noChangeArrowheads="1"/>
            </p:cNvSpPr>
            <p:nvPr/>
          </p:nvSpPr>
          <p:spPr bwMode="auto">
            <a:xfrm>
              <a:off x="3416"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6</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5" name="Text Box 11"/>
            <p:cNvSpPr txBox="1">
              <a:spLocks noChangeArrowheads="1"/>
            </p:cNvSpPr>
            <p:nvPr/>
          </p:nvSpPr>
          <p:spPr bwMode="auto">
            <a:xfrm>
              <a:off x="3848"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7</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6" name="Text Box 12"/>
            <p:cNvSpPr txBox="1">
              <a:spLocks noChangeArrowheads="1"/>
            </p:cNvSpPr>
            <p:nvPr/>
          </p:nvSpPr>
          <p:spPr bwMode="auto">
            <a:xfrm>
              <a:off x="4280"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8</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37" name="Text Box 13"/>
            <p:cNvSpPr txBox="1">
              <a:spLocks noChangeArrowheads="1"/>
            </p:cNvSpPr>
            <p:nvPr/>
          </p:nvSpPr>
          <p:spPr bwMode="auto">
            <a:xfrm>
              <a:off x="4712" y="3078"/>
              <a:ext cx="336" cy="173"/>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Times New Roman" charset="0"/>
                  <a:ea typeface="+mn-ea"/>
                  <a:cs typeface="+mn-cs"/>
                </a:rPr>
                <a:t>9</a:t>
              </a:r>
              <a:endParaRPr kumimoji="0" lang="en-US" sz="1000" b="0" i="0" u="none" strike="noStrike" kern="1200" cap="none" spc="0" normalizeH="0" baseline="0" noProof="0">
                <a:ln>
                  <a:noFill/>
                </a:ln>
                <a:solidFill>
                  <a:srgbClr val="000000"/>
                </a:solidFill>
                <a:effectLst/>
                <a:uLnTx/>
                <a:uFillTx/>
                <a:latin typeface="Times New Roman" charset="0"/>
                <a:ea typeface="+mn-ea"/>
                <a:cs typeface="+mn-cs"/>
              </a:endParaRPr>
            </a:p>
          </p:txBody>
        </p:sp>
      </p:grpSp>
      <p:grpSp>
        <p:nvGrpSpPr>
          <p:cNvPr id="871438" name="Group 14"/>
          <p:cNvGrpSpPr>
            <a:grpSpLocks/>
          </p:cNvGrpSpPr>
          <p:nvPr/>
        </p:nvGrpSpPr>
        <p:grpSpPr bwMode="auto">
          <a:xfrm>
            <a:off x="1233488" y="5165725"/>
            <a:ext cx="6854825" cy="466725"/>
            <a:chOff x="777" y="2784"/>
            <a:chExt cx="4318" cy="294"/>
          </a:xfrm>
        </p:grpSpPr>
        <p:sp>
          <p:nvSpPr>
            <p:cNvPr id="871439" name="Rectangle 15"/>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0" name="Rectangle 16"/>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1" name="Rectangle 17"/>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2" name="Rectangle 18"/>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3" name="Rectangle 19"/>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4" name="Rectangle 20"/>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5" name="Rectangle 21"/>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6" name="Rectangle 22"/>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7" name="Rectangle 23"/>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48" name="Rectangle 24"/>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grpSp>
      <p:sp>
        <p:nvSpPr>
          <p:cNvPr id="871449" name="Text Box 25"/>
          <p:cNvSpPr txBox="1">
            <a:spLocks noChangeArrowheads="1"/>
          </p:cNvSpPr>
          <p:nvPr/>
        </p:nvSpPr>
        <p:spPr bwMode="auto">
          <a:xfrm>
            <a:off x="1231900" y="5184398"/>
            <a:ext cx="681038"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809</a:t>
            </a:r>
          </a:p>
        </p:txBody>
      </p:sp>
      <p:sp>
        <p:nvSpPr>
          <p:cNvPr id="871450" name="Text Box 26"/>
          <p:cNvSpPr txBox="1">
            <a:spLocks noChangeArrowheads="1"/>
          </p:cNvSpPr>
          <p:nvPr/>
        </p:nvSpPr>
        <p:spPr bwMode="auto">
          <a:xfrm>
            <a:off x="1922463" y="5184398"/>
            <a:ext cx="681037"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503</a:t>
            </a:r>
          </a:p>
        </p:txBody>
      </p:sp>
      <p:sp>
        <p:nvSpPr>
          <p:cNvPr id="871451" name="Text Box 27"/>
          <p:cNvSpPr txBox="1">
            <a:spLocks noChangeArrowheads="1"/>
          </p:cNvSpPr>
          <p:nvPr/>
        </p:nvSpPr>
        <p:spPr bwMode="auto">
          <a:xfrm>
            <a:off x="2613025" y="5184398"/>
            <a:ext cx="681038"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946</a:t>
            </a:r>
          </a:p>
        </p:txBody>
      </p:sp>
      <p:sp>
        <p:nvSpPr>
          <p:cNvPr id="871452" name="Text Box 28"/>
          <p:cNvSpPr txBox="1">
            <a:spLocks noChangeArrowheads="1"/>
          </p:cNvSpPr>
          <p:nvPr/>
        </p:nvSpPr>
        <p:spPr bwMode="auto">
          <a:xfrm>
            <a:off x="3290888" y="5184398"/>
            <a:ext cx="681037"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367</a:t>
            </a:r>
          </a:p>
        </p:txBody>
      </p:sp>
      <p:sp>
        <p:nvSpPr>
          <p:cNvPr id="871453" name="Text Box 29"/>
          <p:cNvSpPr txBox="1">
            <a:spLocks noChangeArrowheads="1"/>
          </p:cNvSpPr>
          <p:nvPr/>
        </p:nvSpPr>
        <p:spPr bwMode="auto">
          <a:xfrm>
            <a:off x="3981450" y="5184398"/>
            <a:ext cx="681038"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987</a:t>
            </a:r>
          </a:p>
        </p:txBody>
      </p:sp>
      <p:sp>
        <p:nvSpPr>
          <p:cNvPr id="871454" name="Text Box 30"/>
          <p:cNvSpPr txBox="1">
            <a:spLocks noChangeArrowheads="1"/>
          </p:cNvSpPr>
          <p:nvPr/>
        </p:nvSpPr>
        <p:spPr bwMode="auto">
          <a:xfrm>
            <a:off x="4659313" y="5184398"/>
            <a:ext cx="681037"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838</a:t>
            </a:r>
          </a:p>
        </p:txBody>
      </p:sp>
      <p:sp>
        <p:nvSpPr>
          <p:cNvPr id="871455" name="Text Box 31"/>
          <p:cNvSpPr txBox="1">
            <a:spLocks noChangeArrowheads="1"/>
          </p:cNvSpPr>
          <p:nvPr/>
        </p:nvSpPr>
        <p:spPr bwMode="auto">
          <a:xfrm>
            <a:off x="5349875" y="5184398"/>
            <a:ext cx="681038"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259</a:t>
            </a:r>
          </a:p>
        </p:txBody>
      </p:sp>
      <p:sp>
        <p:nvSpPr>
          <p:cNvPr id="871456" name="Text Box 32"/>
          <p:cNvSpPr txBox="1">
            <a:spLocks noChangeArrowheads="1"/>
          </p:cNvSpPr>
          <p:nvPr/>
        </p:nvSpPr>
        <p:spPr bwMode="auto">
          <a:xfrm>
            <a:off x="6040438" y="5184398"/>
            <a:ext cx="681037"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236</a:t>
            </a:r>
          </a:p>
        </p:txBody>
      </p:sp>
      <p:sp>
        <p:nvSpPr>
          <p:cNvPr id="871457" name="Text Box 33"/>
          <p:cNvSpPr txBox="1">
            <a:spLocks noChangeArrowheads="1"/>
          </p:cNvSpPr>
          <p:nvPr/>
        </p:nvSpPr>
        <p:spPr bwMode="auto">
          <a:xfrm>
            <a:off x="6718300" y="5184398"/>
            <a:ext cx="681038"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659</a:t>
            </a:r>
          </a:p>
        </p:txBody>
      </p:sp>
      <p:sp>
        <p:nvSpPr>
          <p:cNvPr id="871458" name="Text Box 34"/>
          <p:cNvSpPr txBox="1">
            <a:spLocks noChangeArrowheads="1"/>
          </p:cNvSpPr>
          <p:nvPr/>
        </p:nvSpPr>
        <p:spPr bwMode="auto">
          <a:xfrm>
            <a:off x="7408863" y="5184398"/>
            <a:ext cx="681037" cy="420687"/>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361</a:t>
            </a:r>
          </a:p>
        </p:txBody>
      </p:sp>
      <p:sp>
        <p:nvSpPr>
          <p:cNvPr id="871459" name="Text Box 35">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kumimoji="0" lang="en-US" sz="1000" b="0" i="1" u="none" strike="noStrike" kern="1200" cap="none" spc="0" normalizeH="0" baseline="0" noProof="0">
                <a:ln>
                  <a:noFill/>
                </a:ln>
                <a:solidFill>
                  <a:srgbClr val="000000"/>
                </a:solidFill>
                <a:effectLst/>
                <a:uLnTx/>
                <a:uFillTx/>
                <a:latin typeface="Times New Roman" charset="0"/>
                <a:ea typeface="+mn-ea"/>
                <a:cs typeface="+mn-cs"/>
              </a:rPr>
              <a:t>skip simulation</a:t>
            </a:r>
          </a:p>
        </p:txBody>
      </p:sp>
      <p:sp>
        <p:nvSpPr>
          <p:cNvPr id="871460" name="Rectangle 36"/>
          <p:cNvSpPr>
            <a:spLocks noChangeArrowheads="1"/>
          </p:cNvSpPr>
          <p:nvPr/>
        </p:nvSpPr>
        <p:spPr bwMode="auto">
          <a:xfrm>
            <a:off x="444500" y="1447800"/>
            <a:ext cx="8032750" cy="249078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61" name="Text Box 37"/>
          <p:cNvSpPr txBox="1">
            <a:spLocks noChangeArrowheads="1"/>
          </p:cNvSpPr>
          <p:nvPr/>
        </p:nvSpPr>
        <p:spPr bwMode="auto">
          <a:xfrm>
            <a:off x="520700" y="1475015"/>
            <a:ext cx="7962900" cy="2373313"/>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const int N = 10;</a:t>
            </a:r>
          </a:p>
          <a:p>
            <a:pPr marL="0" marR="0" lvl="0" indent="0" algn="l" defTabSz="914400" rtl="0" eaLnBrk="0" fontAlgn="base" latinLnBrk="0" hangingPunct="0">
              <a:lnSpc>
                <a:spcPct val="110000"/>
              </a:lnSpc>
              <a:spcBef>
                <a:spcPct val="0"/>
              </a:spcBef>
              <a:spcAft>
                <a:spcPct val="0"/>
              </a:spcAft>
              <a:buClrTx/>
              <a:buSzTx/>
              <a:buFontTx/>
              <a:buNone/>
              <a:tabLst/>
              <a:defRPr/>
            </a:pPr>
            <a:endParaRPr kumimoji="0" sz="800" b="1" i="0" u="none" strike="noStrike" kern="1200" cap="none" spc="0" normalizeH="0" baseline="0" noProof="1">
              <a:ln>
                <a:noFill/>
              </a:ln>
              <a:solidFill>
                <a:srgbClr val="000000"/>
              </a:solidFill>
              <a:effectLst/>
              <a:uLnTx/>
              <a:uFillTx/>
              <a:latin typeface="Courier New" charset="0"/>
              <a:ea typeface="+mn-ea"/>
              <a:cs typeface="+mn-cs"/>
            </a:endParaRP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int main() {</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   int array[N];</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   for ( int i = 0 ; i &lt; N ; i++ ) {</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      array[i] = </a:t>
            </a:r>
            <a:r>
              <a:rPr kumimoji="0" lang="en-US" sz="1600" b="1" i="0" u="none" strike="noStrike" kern="1200" cap="none" spc="0" normalizeH="0" baseline="0" noProof="1">
                <a:ln>
                  <a:noFill/>
                </a:ln>
                <a:solidFill>
                  <a:srgbClr val="000000"/>
                </a:solidFill>
                <a:effectLst/>
                <a:uLnTx/>
                <a:uFillTx/>
                <a:latin typeface="Courier New" charset="0"/>
                <a:ea typeface="+mn-ea"/>
                <a:cs typeface="+mn-cs"/>
              </a:rPr>
              <a:t>randomInteger</a:t>
            </a:r>
            <a:r>
              <a:rPr kumimoji="0" sz="1600" b="1" i="0" u="none" strike="noStrike" kern="1200" cap="none" spc="0" normalizeH="0" baseline="0" noProof="1">
                <a:ln>
                  <a:noFill/>
                </a:ln>
                <a:solidFill>
                  <a:srgbClr val="000000"/>
                </a:solidFill>
                <a:effectLst/>
                <a:uLnTx/>
                <a:uFillTx/>
                <a:latin typeface="Courier New" charset="0"/>
                <a:ea typeface="+mn-ea"/>
                <a:cs typeface="+mn-cs"/>
              </a:rPr>
              <a:t>(100, 999);</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   }</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   </a:t>
            </a:r>
            <a:r>
              <a:rPr kumimoji="0" lang="en-US" sz="1600" b="1" i="0" u="none" strike="noStrike" kern="1200" cap="none" spc="0" normalizeH="0" baseline="0" noProof="1">
                <a:ln>
                  <a:noFill/>
                </a:ln>
                <a:solidFill>
                  <a:srgbClr val="000000"/>
                </a:solidFill>
                <a:effectLst/>
                <a:uLnTx/>
                <a:uFillTx/>
                <a:latin typeface="Courier New" charset="0"/>
                <a:ea typeface="+mn-ea"/>
                <a:cs typeface="+mn-cs"/>
              </a:rPr>
              <a:t>sort(</a:t>
            </a:r>
            <a:r>
              <a:rPr kumimoji="0" sz="1600" b="1" i="0" u="none" strike="noStrike" kern="1200" cap="none" spc="0" normalizeH="0" baseline="0" noProof="1">
                <a:ln>
                  <a:noFill/>
                </a:ln>
                <a:solidFill>
                  <a:srgbClr val="000000"/>
                </a:solidFill>
                <a:effectLst/>
                <a:uLnTx/>
                <a:uFillTx/>
                <a:latin typeface="Courier New" charset="0"/>
                <a:ea typeface="+mn-ea"/>
                <a:cs typeface="+mn-cs"/>
              </a:rPr>
              <a:t>array, N);</a:t>
            </a:r>
          </a:p>
          <a:p>
            <a:pPr marL="0" marR="0" lvl="0" indent="0" algn="l" defTabSz="914400" rtl="0" eaLnBrk="0" fontAlgn="base" latinLnBrk="0" hangingPunct="0">
              <a:lnSpc>
                <a:spcPct val="110000"/>
              </a:lnSpc>
              <a:spcBef>
                <a:spcPct val="0"/>
              </a:spcBef>
              <a:spcAft>
                <a:spcPct val="0"/>
              </a:spcAft>
              <a:buClrTx/>
              <a:buSzTx/>
              <a:buFontTx/>
              <a:buNone/>
              <a:tabLst/>
              <a:defRPr/>
            </a:pPr>
            <a:r>
              <a:rPr kumimoji="0" sz="1600" b="1" i="0" u="none" strike="noStrike" kern="1200" cap="none" spc="0" normalizeH="0" baseline="0" noProof="1">
                <a:ln>
                  <a:noFill/>
                </a:ln>
                <a:solidFill>
                  <a:srgbClr val="000000"/>
                </a:solidFill>
                <a:effectLst/>
                <a:uLnTx/>
                <a:uFillTx/>
                <a:latin typeface="Courier New" charset="0"/>
                <a:ea typeface="+mn-ea"/>
                <a:cs typeface="+mn-cs"/>
              </a:rPr>
              <a:t>}</a:t>
            </a:r>
          </a:p>
        </p:txBody>
      </p:sp>
      <p:sp>
        <p:nvSpPr>
          <p:cNvPr id="871462" name="Rectangle 38"/>
          <p:cNvSpPr>
            <a:spLocks noChangeArrowheads="1"/>
          </p:cNvSpPr>
          <p:nvPr/>
        </p:nvSpPr>
        <p:spPr bwMode="auto">
          <a:xfrm>
            <a:off x="7302500"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63" name="Text Box 39"/>
          <p:cNvSpPr txBox="1">
            <a:spLocks noChangeArrowheads="1"/>
          </p:cNvSpPr>
          <p:nvPr/>
        </p:nvSpPr>
        <p:spPr bwMode="auto">
          <a:xfrm>
            <a:off x="7264400" y="3076198"/>
            <a:ext cx="1193800" cy="3365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mn-ea"/>
                <a:cs typeface="+mn-cs"/>
              </a:rPr>
              <a:t>array</a:t>
            </a:r>
          </a:p>
        </p:txBody>
      </p:sp>
      <p:grpSp>
        <p:nvGrpSpPr>
          <p:cNvPr id="871464" name="Group 40"/>
          <p:cNvGrpSpPr>
            <a:grpSpLocks/>
          </p:cNvGrpSpPr>
          <p:nvPr/>
        </p:nvGrpSpPr>
        <p:grpSpPr bwMode="auto">
          <a:xfrm>
            <a:off x="1231900" y="3559175"/>
            <a:ext cx="6589713" cy="1835150"/>
            <a:chOff x="776" y="2065"/>
            <a:chExt cx="4151" cy="1156"/>
          </a:xfrm>
        </p:grpSpPr>
        <p:sp>
          <p:nvSpPr>
            <p:cNvPr id="871465" name="Oval 41"/>
            <p:cNvSpPr>
              <a:spLocks noChangeArrowheads="1"/>
            </p:cNvSpPr>
            <p:nvPr/>
          </p:nvSpPr>
          <p:spPr bwMode="auto">
            <a:xfrm>
              <a:off x="4880" y="206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cxnSp>
          <p:nvCxnSpPr>
            <p:cNvPr id="871466" name="AutoShape 42"/>
            <p:cNvCxnSpPr>
              <a:cxnSpLocks noChangeShapeType="1"/>
              <a:stCxn id="871465" idx="4"/>
              <a:endCxn id="871449" idx="1"/>
            </p:cNvCxnSpPr>
            <p:nvPr/>
          </p:nvCxnSpPr>
          <p:spPr bwMode="auto">
            <a:xfrm rot="5400000">
              <a:off x="2285" y="603"/>
              <a:ext cx="1109" cy="4128"/>
            </a:xfrm>
            <a:prstGeom prst="bentConnector4">
              <a:avLst>
                <a:gd name="adj1" fmla="val 50731"/>
                <a:gd name="adj2" fmla="val 103489"/>
              </a:avLst>
            </a:prstGeom>
            <a:noFill/>
            <a:ln w="9525">
              <a:solidFill>
                <a:schemeClr val="tx1"/>
              </a:solidFill>
              <a:miter lim="800000"/>
              <a:headEnd/>
              <a:tailEnd type="triangle" w="med" len="med"/>
            </a:ln>
            <a:effectLst/>
          </p:spPr>
        </p:cxnSp>
      </p:grpSp>
      <p:sp>
        <p:nvSpPr>
          <p:cNvPr id="871467" name="Rectangle 43"/>
          <p:cNvSpPr>
            <a:spLocks noChangeArrowheads="1"/>
          </p:cNvSpPr>
          <p:nvPr/>
        </p:nvSpPr>
        <p:spPr bwMode="auto">
          <a:xfrm>
            <a:off x="900113" y="2241550"/>
            <a:ext cx="1690687" cy="274638"/>
          </a:xfrm>
          <a:prstGeom prst="rect">
            <a:avLst/>
          </a:prstGeom>
          <a:noFill/>
          <a:ln w="19050">
            <a:solidFill>
              <a:srgbClr val="FF0000"/>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68" name="Rectangle 44"/>
          <p:cNvSpPr>
            <a:spLocks noChangeArrowheads="1"/>
          </p:cNvSpPr>
          <p:nvPr/>
        </p:nvSpPr>
        <p:spPr bwMode="auto">
          <a:xfrm>
            <a:off x="900113" y="2497743"/>
            <a:ext cx="4160837" cy="274637"/>
          </a:xfrm>
          <a:prstGeom prst="rect">
            <a:avLst/>
          </a:prstGeom>
          <a:noFill/>
          <a:ln w="19050">
            <a:solidFill>
              <a:srgbClr val="FF0000"/>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72" name="Rectangle 48"/>
          <p:cNvSpPr>
            <a:spLocks noChangeArrowheads="1"/>
          </p:cNvSpPr>
          <p:nvPr/>
        </p:nvSpPr>
        <p:spPr bwMode="auto">
          <a:xfrm>
            <a:off x="1273175" y="2773363"/>
            <a:ext cx="4387850" cy="274637"/>
          </a:xfrm>
          <a:prstGeom prst="rect">
            <a:avLst/>
          </a:prstGeom>
          <a:noFill/>
          <a:ln w="19050">
            <a:solidFill>
              <a:srgbClr val="FF0000"/>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73" name="Rectangle 49"/>
          <p:cNvSpPr>
            <a:spLocks noChangeArrowheads="1"/>
          </p:cNvSpPr>
          <p:nvPr/>
        </p:nvSpPr>
        <p:spPr bwMode="auto">
          <a:xfrm>
            <a:off x="900113" y="3314700"/>
            <a:ext cx="1955800" cy="274638"/>
          </a:xfrm>
          <a:prstGeom prst="rect">
            <a:avLst/>
          </a:prstGeom>
          <a:noFill/>
          <a:ln w="19050">
            <a:solidFill>
              <a:srgbClr val="FF0000"/>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grpSp>
        <p:nvGrpSpPr>
          <p:cNvPr id="871474" name="Group 50"/>
          <p:cNvGrpSpPr>
            <a:grpSpLocks/>
          </p:cNvGrpSpPr>
          <p:nvPr/>
        </p:nvGrpSpPr>
        <p:grpSpPr bwMode="auto">
          <a:xfrm>
            <a:off x="6313488" y="3405182"/>
            <a:ext cx="677862" cy="346074"/>
            <a:chOff x="5088" y="2552"/>
            <a:chExt cx="427" cy="218"/>
          </a:xfrm>
        </p:grpSpPr>
        <p:sp>
          <p:nvSpPr>
            <p:cNvPr id="871475" name="Rectangle 51"/>
            <p:cNvSpPr>
              <a:spLocks noChangeArrowheads="1"/>
            </p:cNvSpPr>
            <p:nvPr/>
          </p:nvSpPr>
          <p:spPr bwMode="auto">
            <a:xfrm>
              <a:off x="5112"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76" name="Rectangle 52"/>
            <p:cNvSpPr>
              <a:spLocks noChangeArrowheads="1"/>
            </p:cNvSpPr>
            <p:nvPr/>
          </p:nvSpPr>
          <p:spPr bwMode="auto">
            <a:xfrm>
              <a:off x="5088"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0</a:t>
              </a:r>
            </a:p>
          </p:txBody>
        </p:sp>
      </p:grpSp>
      <p:grpSp>
        <p:nvGrpSpPr>
          <p:cNvPr id="871477" name="Group 53"/>
          <p:cNvGrpSpPr>
            <a:grpSpLocks/>
          </p:cNvGrpSpPr>
          <p:nvPr/>
        </p:nvGrpSpPr>
        <p:grpSpPr bwMode="auto">
          <a:xfrm>
            <a:off x="6313488" y="3405182"/>
            <a:ext cx="677862" cy="346074"/>
            <a:chOff x="1205" y="2552"/>
            <a:chExt cx="427" cy="218"/>
          </a:xfrm>
        </p:grpSpPr>
        <p:sp>
          <p:nvSpPr>
            <p:cNvPr id="871478" name="Rectangle 54"/>
            <p:cNvSpPr>
              <a:spLocks noChangeArrowheads="1"/>
            </p:cNvSpPr>
            <p:nvPr/>
          </p:nvSpPr>
          <p:spPr bwMode="auto">
            <a:xfrm>
              <a:off x="1229"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79" name="Rectangle 55"/>
            <p:cNvSpPr>
              <a:spLocks noChangeArrowheads="1"/>
            </p:cNvSpPr>
            <p:nvPr/>
          </p:nvSpPr>
          <p:spPr bwMode="auto">
            <a:xfrm>
              <a:off x="1205"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1</a:t>
              </a:r>
            </a:p>
          </p:txBody>
        </p:sp>
      </p:grpSp>
      <p:grpSp>
        <p:nvGrpSpPr>
          <p:cNvPr id="871480" name="Group 56"/>
          <p:cNvGrpSpPr>
            <a:grpSpLocks/>
          </p:cNvGrpSpPr>
          <p:nvPr/>
        </p:nvGrpSpPr>
        <p:grpSpPr bwMode="auto">
          <a:xfrm>
            <a:off x="6313488" y="3405182"/>
            <a:ext cx="677862" cy="346074"/>
            <a:chOff x="1640" y="2552"/>
            <a:chExt cx="427" cy="218"/>
          </a:xfrm>
        </p:grpSpPr>
        <p:sp>
          <p:nvSpPr>
            <p:cNvPr id="871481" name="Rectangle 57"/>
            <p:cNvSpPr>
              <a:spLocks noChangeArrowheads="1"/>
            </p:cNvSpPr>
            <p:nvPr/>
          </p:nvSpPr>
          <p:spPr bwMode="auto">
            <a:xfrm>
              <a:off x="1664"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82" name="Rectangle 58"/>
            <p:cNvSpPr>
              <a:spLocks noChangeArrowheads="1"/>
            </p:cNvSpPr>
            <p:nvPr/>
          </p:nvSpPr>
          <p:spPr bwMode="auto">
            <a:xfrm>
              <a:off x="1640"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2</a:t>
              </a:r>
            </a:p>
          </p:txBody>
        </p:sp>
      </p:grpSp>
      <p:grpSp>
        <p:nvGrpSpPr>
          <p:cNvPr id="871483" name="Group 59"/>
          <p:cNvGrpSpPr>
            <a:grpSpLocks/>
          </p:cNvGrpSpPr>
          <p:nvPr/>
        </p:nvGrpSpPr>
        <p:grpSpPr bwMode="auto">
          <a:xfrm>
            <a:off x="6313488" y="3405182"/>
            <a:ext cx="677862" cy="346074"/>
            <a:chOff x="2080" y="2552"/>
            <a:chExt cx="427" cy="218"/>
          </a:xfrm>
        </p:grpSpPr>
        <p:sp>
          <p:nvSpPr>
            <p:cNvPr id="871484" name="Rectangle 60"/>
            <p:cNvSpPr>
              <a:spLocks noChangeArrowheads="1"/>
            </p:cNvSpPr>
            <p:nvPr/>
          </p:nvSpPr>
          <p:spPr bwMode="auto">
            <a:xfrm>
              <a:off x="2104"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85" name="Rectangle 61"/>
            <p:cNvSpPr>
              <a:spLocks noChangeArrowheads="1"/>
            </p:cNvSpPr>
            <p:nvPr/>
          </p:nvSpPr>
          <p:spPr bwMode="auto">
            <a:xfrm>
              <a:off x="2080"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3</a:t>
              </a:r>
            </a:p>
          </p:txBody>
        </p:sp>
      </p:grpSp>
      <p:grpSp>
        <p:nvGrpSpPr>
          <p:cNvPr id="871486" name="Group 62"/>
          <p:cNvGrpSpPr>
            <a:grpSpLocks/>
          </p:cNvGrpSpPr>
          <p:nvPr/>
        </p:nvGrpSpPr>
        <p:grpSpPr bwMode="auto">
          <a:xfrm>
            <a:off x="6313488" y="3405182"/>
            <a:ext cx="677862" cy="346074"/>
            <a:chOff x="2509" y="2552"/>
            <a:chExt cx="427" cy="218"/>
          </a:xfrm>
        </p:grpSpPr>
        <p:sp>
          <p:nvSpPr>
            <p:cNvPr id="871487" name="Rectangle 63"/>
            <p:cNvSpPr>
              <a:spLocks noChangeArrowheads="1"/>
            </p:cNvSpPr>
            <p:nvPr/>
          </p:nvSpPr>
          <p:spPr bwMode="auto">
            <a:xfrm>
              <a:off x="2533"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88" name="Rectangle 64"/>
            <p:cNvSpPr>
              <a:spLocks noChangeArrowheads="1"/>
            </p:cNvSpPr>
            <p:nvPr/>
          </p:nvSpPr>
          <p:spPr bwMode="auto">
            <a:xfrm>
              <a:off x="2509"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4</a:t>
              </a:r>
            </a:p>
          </p:txBody>
        </p:sp>
      </p:grpSp>
      <p:grpSp>
        <p:nvGrpSpPr>
          <p:cNvPr id="871489" name="Group 65"/>
          <p:cNvGrpSpPr>
            <a:grpSpLocks/>
          </p:cNvGrpSpPr>
          <p:nvPr/>
        </p:nvGrpSpPr>
        <p:grpSpPr bwMode="auto">
          <a:xfrm>
            <a:off x="6313488" y="3405182"/>
            <a:ext cx="677862" cy="346074"/>
            <a:chOff x="2936" y="2552"/>
            <a:chExt cx="427" cy="218"/>
          </a:xfrm>
        </p:grpSpPr>
        <p:sp>
          <p:nvSpPr>
            <p:cNvPr id="871490" name="Rectangle 66"/>
            <p:cNvSpPr>
              <a:spLocks noChangeArrowheads="1"/>
            </p:cNvSpPr>
            <p:nvPr/>
          </p:nvSpPr>
          <p:spPr bwMode="auto">
            <a:xfrm>
              <a:off x="2960"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91" name="Rectangle 67"/>
            <p:cNvSpPr>
              <a:spLocks noChangeArrowheads="1"/>
            </p:cNvSpPr>
            <p:nvPr/>
          </p:nvSpPr>
          <p:spPr bwMode="auto">
            <a:xfrm>
              <a:off x="2936"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5</a:t>
              </a:r>
            </a:p>
          </p:txBody>
        </p:sp>
      </p:grpSp>
      <p:grpSp>
        <p:nvGrpSpPr>
          <p:cNvPr id="871492" name="Group 68"/>
          <p:cNvGrpSpPr>
            <a:grpSpLocks/>
          </p:cNvGrpSpPr>
          <p:nvPr/>
        </p:nvGrpSpPr>
        <p:grpSpPr bwMode="auto">
          <a:xfrm>
            <a:off x="6313488" y="3405182"/>
            <a:ext cx="677862" cy="346074"/>
            <a:chOff x="3368" y="2552"/>
            <a:chExt cx="427" cy="218"/>
          </a:xfrm>
        </p:grpSpPr>
        <p:sp>
          <p:nvSpPr>
            <p:cNvPr id="871493" name="Rectangle 69"/>
            <p:cNvSpPr>
              <a:spLocks noChangeArrowheads="1"/>
            </p:cNvSpPr>
            <p:nvPr/>
          </p:nvSpPr>
          <p:spPr bwMode="auto">
            <a:xfrm>
              <a:off x="3392"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94" name="Rectangle 70"/>
            <p:cNvSpPr>
              <a:spLocks noChangeArrowheads="1"/>
            </p:cNvSpPr>
            <p:nvPr/>
          </p:nvSpPr>
          <p:spPr bwMode="auto">
            <a:xfrm>
              <a:off x="3368"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6</a:t>
              </a:r>
            </a:p>
          </p:txBody>
        </p:sp>
      </p:grpSp>
      <p:grpSp>
        <p:nvGrpSpPr>
          <p:cNvPr id="871495" name="Group 71"/>
          <p:cNvGrpSpPr>
            <a:grpSpLocks/>
          </p:cNvGrpSpPr>
          <p:nvPr/>
        </p:nvGrpSpPr>
        <p:grpSpPr bwMode="auto">
          <a:xfrm>
            <a:off x="6313488" y="3405182"/>
            <a:ext cx="677862" cy="346074"/>
            <a:chOff x="3800" y="2552"/>
            <a:chExt cx="427" cy="218"/>
          </a:xfrm>
        </p:grpSpPr>
        <p:sp>
          <p:nvSpPr>
            <p:cNvPr id="871496" name="Rectangle 72"/>
            <p:cNvSpPr>
              <a:spLocks noChangeArrowheads="1"/>
            </p:cNvSpPr>
            <p:nvPr/>
          </p:nvSpPr>
          <p:spPr bwMode="auto">
            <a:xfrm>
              <a:off x="3824"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497" name="Rectangle 73"/>
            <p:cNvSpPr>
              <a:spLocks noChangeArrowheads="1"/>
            </p:cNvSpPr>
            <p:nvPr/>
          </p:nvSpPr>
          <p:spPr bwMode="auto">
            <a:xfrm>
              <a:off x="3800"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7</a:t>
              </a:r>
            </a:p>
          </p:txBody>
        </p:sp>
      </p:grpSp>
      <p:grpSp>
        <p:nvGrpSpPr>
          <p:cNvPr id="871498" name="Group 74"/>
          <p:cNvGrpSpPr>
            <a:grpSpLocks/>
          </p:cNvGrpSpPr>
          <p:nvPr/>
        </p:nvGrpSpPr>
        <p:grpSpPr bwMode="auto">
          <a:xfrm>
            <a:off x="6313488" y="3405182"/>
            <a:ext cx="677862" cy="346074"/>
            <a:chOff x="4232" y="2552"/>
            <a:chExt cx="427" cy="218"/>
          </a:xfrm>
        </p:grpSpPr>
        <p:sp>
          <p:nvSpPr>
            <p:cNvPr id="871499" name="Rectangle 75"/>
            <p:cNvSpPr>
              <a:spLocks noChangeArrowheads="1"/>
            </p:cNvSpPr>
            <p:nvPr/>
          </p:nvSpPr>
          <p:spPr bwMode="auto">
            <a:xfrm>
              <a:off x="4256"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500" name="Rectangle 76"/>
            <p:cNvSpPr>
              <a:spLocks noChangeArrowheads="1"/>
            </p:cNvSpPr>
            <p:nvPr/>
          </p:nvSpPr>
          <p:spPr bwMode="auto">
            <a:xfrm>
              <a:off x="4232"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8</a:t>
              </a:r>
            </a:p>
          </p:txBody>
        </p:sp>
      </p:grpSp>
      <p:grpSp>
        <p:nvGrpSpPr>
          <p:cNvPr id="871501" name="Group 77"/>
          <p:cNvGrpSpPr>
            <a:grpSpLocks/>
          </p:cNvGrpSpPr>
          <p:nvPr/>
        </p:nvGrpSpPr>
        <p:grpSpPr bwMode="auto">
          <a:xfrm>
            <a:off x="6313488" y="3405182"/>
            <a:ext cx="677862" cy="346074"/>
            <a:chOff x="4664" y="2552"/>
            <a:chExt cx="427" cy="218"/>
          </a:xfrm>
        </p:grpSpPr>
        <p:sp>
          <p:nvSpPr>
            <p:cNvPr id="871502" name="Rectangle 78"/>
            <p:cNvSpPr>
              <a:spLocks noChangeArrowheads="1"/>
            </p:cNvSpPr>
            <p:nvPr/>
          </p:nvSpPr>
          <p:spPr bwMode="auto">
            <a:xfrm>
              <a:off x="4688"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503" name="Rectangle 79"/>
            <p:cNvSpPr>
              <a:spLocks noChangeArrowheads="1"/>
            </p:cNvSpPr>
            <p:nvPr/>
          </p:nvSpPr>
          <p:spPr bwMode="auto">
            <a:xfrm>
              <a:off x="4664"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9</a:t>
              </a:r>
            </a:p>
          </p:txBody>
        </p:sp>
      </p:grpSp>
      <p:grpSp>
        <p:nvGrpSpPr>
          <p:cNvPr id="871504" name="Group 80"/>
          <p:cNvGrpSpPr>
            <a:grpSpLocks/>
          </p:cNvGrpSpPr>
          <p:nvPr/>
        </p:nvGrpSpPr>
        <p:grpSpPr bwMode="auto">
          <a:xfrm>
            <a:off x="6313488" y="3405182"/>
            <a:ext cx="677862" cy="346074"/>
            <a:chOff x="5088" y="2552"/>
            <a:chExt cx="427" cy="218"/>
          </a:xfrm>
        </p:grpSpPr>
        <p:sp>
          <p:nvSpPr>
            <p:cNvPr id="871505" name="Rectangle 81"/>
            <p:cNvSpPr>
              <a:spLocks noChangeArrowheads="1"/>
            </p:cNvSpPr>
            <p:nvPr/>
          </p:nvSpPr>
          <p:spPr bwMode="auto">
            <a:xfrm>
              <a:off x="5112" y="2580"/>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506" name="Rectangle 82"/>
            <p:cNvSpPr>
              <a:spLocks noChangeArrowheads="1"/>
            </p:cNvSpPr>
            <p:nvPr/>
          </p:nvSpPr>
          <p:spPr bwMode="auto">
            <a:xfrm>
              <a:off x="5088" y="2552"/>
              <a:ext cx="427" cy="21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9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Times New Roman" charset="0"/>
                  <a:ea typeface="+mn-ea"/>
                  <a:cs typeface="+mn-cs"/>
                </a:rPr>
                <a:t>10</a:t>
              </a:r>
            </a:p>
          </p:txBody>
        </p:sp>
      </p:grpSp>
      <p:sp>
        <p:nvSpPr>
          <p:cNvPr id="871507" name="Rectangle 83"/>
          <p:cNvSpPr>
            <a:spLocks noChangeArrowheads="1"/>
          </p:cNvSpPr>
          <p:nvPr/>
        </p:nvSpPr>
        <p:spPr bwMode="auto">
          <a:xfrm>
            <a:off x="6167438"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9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71508" name="Text Box 84"/>
          <p:cNvSpPr txBox="1">
            <a:spLocks noChangeArrowheads="1"/>
          </p:cNvSpPr>
          <p:nvPr/>
        </p:nvSpPr>
        <p:spPr bwMode="auto">
          <a:xfrm>
            <a:off x="6129338" y="3076198"/>
            <a:ext cx="1193800" cy="336550"/>
          </a:xfrm>
          <a:prstGeom prst="rect">
            <a:avLst/>
          </a:prstGeom>
          <a:noFill/>
          <a:ln w="9525">
            <a:noFill/>
            <a:miter lim="800000"/>
            <a:headEnd/>
            <a:tailEnd/>
          </a:ln>
          <a:effectLst/>
        </p:spPr>
        <p:txBody>
          <a:bodyPr>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ourier New" charset="0"/>
                <a:ea typeface="+mn-ea"/>
                <a:cs typeface="+mn-cs"/>
              </a:rPr>
              <a:t>i</a:t>
            </a:r>
          </a:p>
        </p:txBody>
      </p:sp>
    </p:spTree>
    <p:extLst>
      <p:ext uri="{BB962C8B-B14F-4D97-AF65-F5344CB8AC3E}">
        <p14:creationId xmlns:p14="http://schemas.microsoft.com/office/powerpoint/2010/main" val="129537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871467"/>
                                        </p:tgtEl>
                                        <p:attrNameLst>
                                          <p:attrName>style.visibility</p:attrName>
                                        </p:attrNameLst>
                                      </p:cBhvr>
                                      <p:to>
                                        <p:strVal val="visible"/>
                                      </p:to>
                                    </p:set>
                                  </p:childTnLst>
                                  <p:subTnLst>
                                    <p:set>
                                      <p:cBhvr override="childStyle">
                                        <p:cTn dur="1" fill="hold" display="0" masterRel="nextClick" afterEffect="1"/>
                                        <p:tgtEl>
                                          <p:spTgt spid="871467"/>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142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7143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499"/>
                                          </p:stCondLst>
                                        </p:cTn>
                                        <p:tgtEl>
                                          <p:spTgt spid="871464"/>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871468"/>
                                        </p:tgtEl>
                                        <p:attrNameLst>
                                          <p:attrName>style.visibility</p:attrName>
                                        </p:attrNameLst>
                                      </p:cBhvr>
                                      <p:to>
                                        <p:strVal val="visible"/>
                                      </p:to>
                                    </p:set>
                                  </p:childTnLst>
                                  <p:subTnLst>
                                    <p:set>
                                      <p:cBhvr override="childStyle">
                                        <p:cTn dur="1" fill="hold" display="0" masterRel="nextClick" afterEffect="1"/>
                                        <p:tgtEl>
                                          <p:spTgt spid="871468"/>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871474"/>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childTnLst>
                                    <p:set>
                                      <p:cBhvr>
                                        <p:cTn id="24" dur="1" fill="hold">
                                          <p:stCondLst>
                                            <p:cond delay="0"/>
                                          </p:stCondLst>
                                        </p:cTn>
                                        <p:tgtEl>
                                          <p:spTgt spid="871472"/>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200"/>
                                  </p:stCondLst>
                                  <p:childTnLst>
                                    <p:set>
                                      <p:cBhvr>
                                        <p:cTn id="27" dur="1" fill="hold">
                                          <p:stCondLst>
                                            <p:cond delay="0"/>
                                          </p:stCondLst>
                                        </p:cTn>
                                        <p:tgtEl>
                                          <p:spTgt spid="871449"/>
                                        </p:tgtEl>
                                        <p:attrNameLst>
                                          <p:attrName>style.visibility</p:attrName>
                                        </p:attrNameLst>
                                      </p:cBhvr>
                                      <p:to>
                                        <p:strVal val="visible"/>
                                      </p:to>
                                    </p:set>
                                  </p:childTnLst>
                                </p:cTn>
                              </p:par>
                            </p:childTnLst>
                          </p:cTn>
                        </p:par>
                        <p:par>
                          <p:cTn id="28" fill="hold">
                            <p:stCondLst>
                              <p:cond delay="200"/>
                            </p:stCondLst>
                            <p:childTnLst>
                              <p:par>
                                <p:cTn id="29" presetID="1" presetClass="entr" presetSubtype="0" fill="hold" nodeType="afterEffect">
                                  <p:stCondLst>
                                    <p:cond delay="0"/>
                                  </p:stCondLst>
                                  <p:childTnLst>
                                    <p:set>
                                      <p:cBhvr>
                                        <p:cTn id="30" dur="1" fill="hold">
                                          <p:stCondLst>
                                            <p:cond delay="0"/>
                                          </p:stCondLst>
                                        </p:cTn>
                                        <p:tgtEl>
                                          <p:spTgt spid="871477"/>
                                        </p:tgtEl>
                                        <p:attrNameLst>
                                          <p:attrName>style.visibility</p:attrName>
                                        </p:attrNameLst>
                                      </p:cBhvr>
                                      <p:to>
                                        <p:strVal val="visible"/>
                                      </p:to>
                                    </p:set>
                                  </p:childTnLst>
                                </p:cTn>
                              </p:par>
                            </p:childTnLst>
                          </p:cTn>
                        </p:par>
                        <p:par>
                          <p:cTn id="31" fill="hold">
                            <p:stCondLst>
                              <p:cond delay="200"/>
                            </p:stCondLst>
                            <p:childTnLst>
                              <p:par>
                                <p:cTn id="32" presetID="1" presetClass="entr" presetSubtype="0" fill="hold" nodeType="afterEffect">
                                  <p:stCondLst>
                                    <p:cond delay="200"/>
                                  </p:stCondLst>
                                  <p:childTnLst>
                                    <p:set>
                                      <p:cBhvr>
                                        <p:cTn id="33" dur="1" fill="hold">
                                          <p:stCondLst>
                                            <p:cond delay="0"/>
                                          </p:stCondLst>
                                        </p:cTn>
                                        <p:tgtEl>
                                          <p:spTgt spid="871450"/>
                                        </p:tgtEl>
                                        <p:attrNameLst>
                                          <p:attrName>style.visibility</p:attrName>
                                        </p:attrNameLst>
                                      </p:cBhvr>
                                      <p:to>
                                        <p:strVal val="visible"/>
                                      </p:to>
                                    </p:set>
                                  </p:childTnLst>
                                </p:cTn>
                              </p:par>
                            </p:childTnLst>
                          </p:cTn>
                        </p:par>
                        <p:par>
                          <p:cTn id="34" fill="hold">
                            <p:stCondLst>
                              <p:cond delay="400"/>
                            </p:stCondLst>
                            <p:childTnLst>
                              <p:par>
                                <p:cTn id="35" presetID="1" presetClass="entr" presetSubtype="0" fill="hold" nodeType="afterEffect">
                                  <p:stCondLst>
                                    <p:cond delay="0"/>
                                  </p:stCondLst>
                                  <p:childTnLst>
                                    <p:set>
                                      <p:cBhvr>
                                        <p:cTn id="36" dur="1" fill="hold">
                                          <p:stCondLst>
                                            <p:cond delay="0"/>
                                          </p:stCondLst>
                                        </p:cTn>
                                        <p:tgtEl>
                                          <p:spTgt spid="871480"/>
                                        </p:tgtEl>
                                        <p:attrNameLst>
                                          <p:attrName>style.visibility</p:attrName>
                                        </p:attrNameLst>
                                      </p:cBhvr>
                                      <p:to>
                                        <p:strVal val="visible"/>
                                      </p:to>
                                    </p:set>
                                  </p:childTnLst>
                                </p:cTn>
                              </p:par>
                            </p:childTnLst>
                          </p:cTn>
                        </p:par>
                        <p:par>
                          <p:cTn id="37" fill="hold">
                            <p:stCondLst>
                              <p:cond delay="400"/>
                            </p:stCondLst>
                            <p:childTnLst>
                              <p:par>
                                <p:cTn id="38" presetID="1" presetClass="entr" presetSubtype="0" fill="hold" nodeType="afterEffect">
                                  <p:stCondLst>
                                    <p:cond delay="200"/>
                                  </p:stCondLst>
                                  <p:childTnLst>
                                    <p:set>
                                      <p:cBhvr>
                                        <p:cTn id="39" dur="1" fill="hold">
                                          <p:stCondLst>
                                            <p:cond delay="0"/>
                                          </p:stCondLst>
                                        </p:cTn>
                                        <p:tgtEl>
                                          <p:spTgt spid="871451"/>
                                        </p:tgtEl>
                                        <p:attrNameLst>
                                          <p:attrName>style.visibility</p:attrName>
                                        </p:attrNameLst>
                                      </p:cBhvr>
                                      <p:to>
                                        <p:strVal val="visible"/>
                                      </p:to>
                                    </p:set>
                                  </p:childTnLst>
                                </p:cTn>
                              </p:par>
                            </p:childTnLst>
                          </p:cTn>
                        </p:par>
                        <p:par>
                          <p:cTn id="40" fill="hold">
                            <p:stCondLst>
                              <p:cond delay="600"/>
                            </p:stCondLst>
                            <p:childTnLst>
                              <p:par>
                                <p:cTn id="41" presetID="1" presetClass="entr" presetSubtype="0" fill="hold" nodeType="afterEffect">
                                  <p:stCondLst>
                                    <p:cond delay="0"/>
                                  </p:stCondLst>
                                  <p:childTnLst>
                                    <p:set>
                                      <p:cBhvr>
                                        <p:cTn id="42" dur="1" fill="hold">
                                          <p:stCondLst>
                                            <p:cond delay="0"/>
                                          </p:stCondLst>
                                        </p:cTn>
                                        <p:tgtEl>
                                          <p:spTgt spid="871483"/>
                                        </p:tgtEl>
                                        <p:attrNameLst>
                                          <p:attrName>style.visibility</p:attrName>
                                        </p:attrNameLst>
                                      </p:cBhvr>
                                      <p:to>
                                        <p:strVal val="visible"/>
                                      </p:to>
                                    </p:set>
                                  </p:childTnLst>
                                </p:cTn>
                              </p:par>
                            </p:childTnLst>
                          </p:cTn>
                        </p:par>
                        <p:par>
                          <p:cTn id="43" fill="hold">
                            <p:stCondLst>
                              <p:cond delay="600"/>
                            </p:stCondLst>
                            <p:childTnLst>
                              <p:par>
                                <p:cTn id="44" presetID="1" presetClass="entr" presetSubtype="0" fill="hold" nodeType="afterEffect">
                                  <p:stCondLst>
                                    <p:cond delay="200"/>
                                  </p:stCondLst>
                                  <p:childTnLst>
                                    <p:set>
                                      <p:cBhvr>
                                        <p:cTn id="45" dur="1" fill="hold">
                                          <p:stCondLst>
                                            <p:cond delay="0"/>
                                          </p:stCondLst>
                                        </p:cTn>
                                        <p:tgtEl>
                                          <p:spTgt spid="871452"/>
                                        </p:tgtEl>
                                        <p:attrNameLst>
                                          <p:attrName>style.visibility</p:attrName>
                                        </p:attrNameLst>
                                      </p:cBhvr>
                                      <p:to>
                                        <p:strVal val="visible"/>
                                      </p:to>
                                    </p:set>
                                  </p:childTnLst>
                                </p:cTn>
                              </p:par>
                            </p:childTnLst>
                          </p:cTn>
                        </p:par>
                        <p:par>
                          <p:cTn id="46" fill="hold">
                            <p:stCondLst>
                              <p:cond delay="800"/>
                            </p:stCondLst>
                            <p:childTnLst>
                              <p:par>
                                <p:cTn id="47" presetID="1" presetClass="entr" presetSubtype="0" fill="hold" nodeType="afterEffect">
                                  <p:stCondLst>
                                    <p:cond delay="0"/>
                                  </p:stCondLst>
                                  <p:childTnLst>
                                    <p:set>
                                      <p:cBhvr>
                                        <p:cTn id="48" dur="1" fill="hold">
                                          <p:stCondLst>
                                            <p:cond delay="0"/>
                                          </p:stCondLst>
                                        </p:cTn>
                                        <p:tgtEl>
                                          <p:spTgt spid="871486"/>
                                        </p:tgtEl>
                                        <p:attrNameLst>
                                          <p:attrName>style.visibility</p:attrName>
                                        </p:attrNameLst>
                                      </p:cBhvr>
                                      <p:to>
                                        <p:strVal val="visible"/>
                                      </p:to>
                                    </p:set>
                                  </p:childTnLst>
                                </p:cTn>
                              </p:par>
                            </p:childTnLst>
                          </p:cTn>
                        </p:par>
                        <p:par>
                          <p:cTn id="49" fill="hold">
                            <p:stCondLst>
                              <p:cond delay="800"/>
                            </p:stCondLst>
                            <p:childTnLst>
                              <p:par>
                                <p:cTn id="50" presetID="1" presetClass="entr" presetSubtype="0" fill="hold" nodeType="afterEffect">
                                  <p:stCondLst>
                                    <p:cond delay="200"/>
                                  </p:stCondLst>
                                  <p:childTnLst>
                                    <p:set>
                                      <p:cBhvr>
                                        <p:cTn id="51" dur="1" fill="hold">
                                          <p:stCondLst>
                                            <p:cond delay="0"/>
                                          </p:stCondLst>
                                        </p:cTn>
                                        <p:tgtEl>
                                          <p:spTgt spid="871453"/>
                                        </p:tgtEl>
                                        <p:attrNameLst>
                                          <p:attrName>style.visibility</p:attrName>
                                        </p:attrNameLst>
                                      </p:cBhvr>
                                      <p:to>
                                        <p:strVal val="visible"/>
                                      </p:to>
                                    </p:set>
                                  </p:childTnLst>
                                </p:cTn>
                              </p:par>
                            </p:childTnLst>
                          </p:cTn>
                        </p:par>
                        <p:par>
                          <p:cTn id="52" fill="hold">
                            <p:stCondLst>
                              <p:cond delay="1000"/>
                            </p:stCondLst>
                            <p:childTnLst>
                              <p:par>
                                <p:cTn id="53" presetID="1" presetClass="entr" presetSubtype="0" fill="hold" nodeType="afterEffect">
                                  <p:stCondLst>
                                    <p:cond delay="0"/>
                                  </p:stCondLst>
                                  <p:childTnLst>
                                    <p:set>
                                      <p:cBhvr>
                                        <p:cTn id="54" dur="1" fill="hold">
                                          <p:stCondLst>
                                            <p:cond delay="0"/>
                                          </p:stCondLst>
                                        </p:cTn>
                                        <p:tgtEl>
                                          <p:spTgt spid="871489"/>
                                        </p:tgtEl>
                                        <p:attrNameLst>
                                          <p:attrName>style.visibility</p:attrName>
                                        </p:attrNameLst>
                                      </p:cBhvr>
                                      <p:to>
                                        <p:strVal val="visible"/>
                                      </p:to>
                                    </p:set>
                                  </p:childTnLst>
                                </p:cTn>
                              </p:par>
                            </p:childTnLst>
                          </p:cTn>
                        </p:par>
                        <p:par>
                          <p:cTn id="55" fill="hold">
                            <p:stCondLst>
                              <p:cond delay="1000"/>
                            </p:stCondLst>
                            <p:childTnLst>
                              <p:par>
                                <p:cTn id="56" presetID="1" presetClass="entr" presetSubtype="0" fill="hold" nodeType="afterEffect">
                                  <p:stCondLst>
                                    <p:cond delay="200"/>
                                  </p:stCondLst>
                                  <p:childTnLst>
                                    <p:set>
                                      <p:cBhvr>
                                        <p:cTn id="57" dur="1" fill="hold">
                                          <p:stCondLst>
                                            <p:cond delay="0"/>
                                          </p:stCondLst>
                                        </p:cTn>
                                        <p:tgtEl>
                                          <p:spTgt spid="871454"/>
                                        </p:tgtEl>
                                        <p:attrNameLst>
                                          <p:attrName>style.visibility</p:attrName>
                                        </p:attrNameLst>
                                      </p:cBhvr>
                                      <p:to>
                                        <p:strVal val="visible"/>
                                      </p:to>
                                    </p:set>
                                  </p:childTnLst>
                                </p:cTn>
                              </p:par>
                            </p:childTnLst>
                          </p:cTn>
                        </p:par>
                        <p:par>
                          <p:cTn id="58" fill="hold">
                            <p:stCondLst>
                              <p:cond delay="1200"/>
                            </p:stCondLst>
                            <p:childTnLst>
                              <p:par>
                                <p:cTn id="59" presetID="1" presetClass="entr" presetSubtype="0" fill="hold" nodeType="afterEffect">
                                  <p:stCondLst>
                                    <p:cond delay="0"/>
                                  </p:stCondLst>
                                  <p:childTnLst>
                                    <p:set>
                                      <p:cBhvr>
                                        <p:cTn id="60" dur="1" fill="hold">
                                          <p:stCondLst>
                                            <p:cond delay="0"/>
                                          </p:stCondLst>
                                        </p:cTn>
                                        <p:tgtEl>
                                          <p:spTgt spid="871492"/>
                                        </p:tgtEl>
                                        <p:attrNameLst>
                                          <p:attrName>style.visibility</p:attrName>
                                        </p:attrNameLst>
                                      </p:cBhvr>
                                      <p:to>
                                        <p:strVal val="visible"/>
                                      </p:to>
                                    </p:set>
                                  </p:childTnLst>
                                </p:cTn>
                              </p:par>
                            </p:childTnLst>
                          </p:cTn>
                        </p:par>
                        <p:par>
                          <p:cTn id="61" fill="hold">
                            <p:stCondLst>
                              <p:cond delay="1200"/>
                            </p:stCondLst>
                            <p:childTnLst>
                              <p:par>
                                <p:cTn id="62" presetID="1" presetClass="entr" presetSubtype="0" fill="hold" nodeType="afterEffect">
                                  <p:stCondLst>
                                    <p:cond delay="200"/>
                                  </p:stCondLst>
                                  <p:childTnLst>
                                    <p:set>
                                      <p:cBhvr>
                                        <p:cTn id="63" dur="1" fill="hold">
                                          <p:stCondLst>
                                            <p:cond delay="0"/>
                                          </p:stCondLst>
                                        </p:cTn>
                                        <p:tgtEl>
                                          <p:spTgt spid="871455"/>
                                        </p:tgtEl>
                                        <p:attrNameLst>
                                          <p:attrName>style.visibility</p:attrName>
                                        </p:attrNameLst>
                                      </p:cBhvr>
                                      <p:to>
                                        <p:strVal val="visible"/>
                                      </p:to>
                                    </p:set>
                                  </p:childTnLst>
                                </p:cTn>
                              </p:par>
                            </p:childTnLst>
                          </p:cTn>
                        </p:par>
                        <p:par>
                          <p:cTn id="64" fill="hold">
                            <p:stCondLst>
                              <p:cond delay="1400"/>
                            </p:stCondLst>
                            <p:childTnLst>
                              <p:par>
                                <p:cTn id="65" presetID="1" presetClass="entr" presetSubtype="0" fill="hold" nodeType="afterEffect">
                                  <p:stCondLst>
                                    <p:cond delay="0"/>
                                  </p:stCondLst>
                                  <p:childTnLst>
                                    <p:set>
                                      <p:cBhvr>
                                        <p:cTn id="66" dur="1" fill="hold">
                                          <p:stCondLst>
                                            <p:cond delay="0"/>
                                          </p:stCondLst>
                                        </p:cTn>
                                        <p:tgtEl>
                                          <p:spTgt spid="871495"/>
                                        </p:tgtEl>
                                        <p:attrNameLst>
                                          <p:attrName>style.visibility</p:attrName>
                                        </p:attrNameLst>
                                      </p:cBhvr>
                                      <p:to>
                                        <p:strVal val="visible"/>
                                      </p:to>
                                    </p:set>
                                  </p:childTnLst>
                                </p:cTn>
                              </p:par>
                            </p:childTnLst>
                          </p:cTn>
                        </p:par>
                        <p:par>
                          <p:cTn id="67" fill="hold">
                            <p:stCondLst>
                              <p:cond delay="1400"/>
                            </p:stCondLst>
                            <p:childTnLst>
                              <p:par>
                                <p:cTn id="68" presetID="1" presetClass="entr" presetSubtype="0" fill="hold" nodeType="afterEffect">
                                  <p:stCondLst>
                                    <p:cond delay="200"/>
                                  </p:stCondLst>
                                  <p:childTnLst>
                                    <p:set>
                                      <p:cBhvr>
                                        <p:cTn id="69" dur="1" fill="hold">
                                          <p:stCondLst>
                                            <p:cond delay="0"/>
                                          </p:stCondLst>
                                        </p:cTn>
                                        <p:tgtEl>
                                          <p:spTgt spid="871456"/>
                                        </p:tgtEl>
                                        <p:attrNameLst>
                                          <p:attrName>style.visibility</p:attrName>
                                        </p:attrNameLst>
                                      </p:cBhvr>
                                      <p:to>
                                        <p:strVal val="visible"/>
                                      </p:to>
                                    </p:set>
                                  </p:childTnLst>
                                </p:cTn>
                              </p:par>
                            </p:childTnLst>
                          </p:cTn>
                        </p:par>
                        <p:par>
                          <p:cTn id="70" fill="hold">
                            <p:stCondLst>
                              <p:cond delay="1600"/>
                            </p:stCondLst>
                            <p:childTnLst>
                              <p:par>
                                <p:cTn id="71" presetID="1" presetClass="entr" presetSubtype="0" fill="hold" nodeType="afterEffect">
                                  <p:stCondLst>
                                    <p:cond delay="0"/>
                                  </p:stCondLst>
                                  <p:childTnLst>
                                    <p:set>
                                      <p:cBhvr>
                                        <p:cTn id="72" dur="1" fill="hold">
                                          <p:stCondLst>
                                            <p:cond delay="0"/>
                                          </p:stCondLst>
                                        </p:cTn>
                                        <p:tgtEl>
                                          <p:spTgt spid="871498"/>
                                        </p:tgtEl>
                                        <p:attrNameLst>
                                          <p:attrName>style.visibility</p:attrName>
                                        </p:attrNameLst>
                                      </p:cBhvr>
                                      <p:to>
                                        <p:strVal val="visible"/>
                                      </p:to>
                                    </p:set>
                                  </p:childTnLst>
                                </p:cTn>
                              </p:par>
                            </p:childTnLst>
                          </p:cTn>
                        </p:par>
                        <p:par>
                          <p:cTn id="73" fill="hold">
                            <p:stCondLst>
                              <p:cond delay="1600"/>
                            </p:stCondLst>
                            <p:childTnLst>
                              <p:par>
                                <p:cTn id="74" presetID="1" presetClass="entr" presetSubtype="0" fill="hold" nodeType="afterEffect">
                                  <p:stCondLst>
                                    <p:cond delay="200"/>
                                  </p:stCondLst>
                                  <p:childTnLst>
                                    <p:set>
                                      <p:cBhvr>
                                        <p:cTn id="75" dur="1" fill="hold">
                                          <p:stCondLst>
                                            <p:cond delay="0"/>
                                          </p:stCondLst>
                                        </p:cTn>
                                        <p:tgtEl>
                                          <p:spTgt spid="871457"/>
                                        </p:tgtEl>
                                        <p:attrNameLst>
                                          <p:attrName>style.visibility</p:attrName>
                                        </p:attrNameLst>
                                      </p:cBhvr>
                                      <p:to>
                                        <p:strVal val="visible"/>
                                      </p:to>
                                    </p:set>
                                  </p:childTnLst>
                                </p:cTn>
                              </p:par>
                            </p:childTnLst>
                          </p:cTn>
                        </p:par>
                        <p:par>
                          <p:cTn id="76" fill="hold">
                            <p:stCondLst>
                              <p:cond delay="1800"/>
                            </p:stCondLst>
                            <p:childTnLst>
                              <p:par>
                                <p:cTn id="77" presetID="1" presetClass="entr" presetSubtype="0" fill="hold" nodeType="afterEffect">
                                  <p:stCondLst>
                                    <p:cond delay="0"/>
                                  </p:stCondLst>
                                  <p:childTnLst>
                                    <p:set>
                                      <p:cBhvr>
                                        <p:cTn id="78" dur="1" fill="hold">
                                          <p:stCondLst>
                                            <p:cond delay="0"/>
                                          </p:stCondLst>
                                        </p:cTn>
                                        <p:tgtEl>
                                          <p:spTgt spid="871501"/>
                                        </p:tgtEl>
                                        <p:attrNameLst>
                                          <p:attrName>style.visibility</p:attrName>
                                        </p:attrNameLst>
                                      </p:cBhvr>
                                      <p:to>
                                        <p:strVal val="visible"/>
                                      </p:to>
                                    </p:set>
                                  </p:childTnLst>
                                </p:cTn>
                              </p:par>
                            </p:childTnLst>
                          </p:cTn>
                        </p:par>
                        <p:par>
                          <p:cTn id="79" fill="hold">
                            <p:stCondLst>
                              <p:cond delay="1800"/>
                            </p:stCondLst>
                            <p:childTnLst>
                              <p:par>
                                <p:cTn id="80" presetID="1" presetClass="entr" presetSubtype="0" fill="hold" nodeType="afterEffect">
                                  <p:stCondLst>
                                    <p:cond delay="200"/>
                                  </p:stCondLst>
                                  <p:childTnLst>
                                    <p:set>
                                      <p:cBhvr>
                                        <p:cTn id="81" dur="1" fill="hold">
                                          <p:stCondLst>
                                            <p:cond delay="0"/>
                                          </p:stCondLst>
                                        </p:cTn>
                                        <p:tgtEl>
                                          <p:spTgt spid="871458"/>
                                        </p:tgtEl>
                                        <p:attrNameLst>
                                          <p:attrName>style.visibility</p:attrName>
                                        </p:attrNameLst>
                                      </p:cBhvr>
                                      <p:to>
                                        <p:strVal val="visible"/>
                                      </p:to>
                                    </p:set>
                                  </p:childTnLst>
                                </p:cTn>
                              </p:par>
                            </p:childTnLst>
                          </p:cTn>
                        </p:par>
                        <p:par>
                          <p:cTn id="82" fill="hold">
                            <p:stCondLst>
                              <p:cond delay="2000"/>
                            </p:stCondLst>
                            <p:childTnLst>
                              <p:par>
                                <p:cTn id="83" presetID="1" presetClass="entr" presetSubtype="0" fill="hold" nodeType="afterEffect">
                                  <p:stCondLst>
                                    <p:cond delay="0"/>
                                  </p:stCondLst>
                                  <p:childTnLst>
                                    <p:set>
                                      <p:cBhvr>
                                        <p:cTn id="84" dur="1" fill="hold">
                                          <p:stCondLst>
                                            <p:cond delay="0"/>
                                          </p:stCondLst>
                                        </p:cTn>
                                        <p:tgtEl>
                                          <p:spTgt spid="871504"/>
                                        </p:tgtEl>
                                        <p:attrNameLst>
                                          <p:attrName>style.visibility</p:attrName>
                                        </p:attrNameLst>
                                      </p:cBhvr>
                                      <p:to>
                                        <p:strVal val="visible"/>
                                      </p:to>
                                    </p:set>
                                  </p:childTnLst>
                                </p:cTn>
                              </p:par>
                            </p:childTnLst>
                          </p:cTn>
                        </p:par>
                        <p:par>
                          <p:cTn id="85" fill="hold">
                            <p:stCondLst>
                              <p:cond delay="2000"/>
                            </p:stCondLst>
                            <p:childTnLst>
                              <p:par>
                                <p:cTn id="86" presetID="1" presetClass="exit" presetSubtype="0" fill="hold" grpId="1" nodeType="afterEffect">
                                  <p:stCondLst>
                                    <p:cond delay="200"/>
                                  </p:stCondLst>
                                  <p:childTnLst>
                                    <p:set>
                                      <p:cBhvr>
                                        <p:cTn id="87" dur="1" fill="hold">
                                          <p:stCondLst>
                                            <p:cond delay="0"/>
                                          </p:stCondLst>
                                        </p:cTn>
                                        <p:tgtEl>
                                          <p:spTgt spid="871472"/>
                                        </p:tgtEl>
                                        <p:attrNameLst>
                                          <p:attrName>style.visibility</p:attrName>
                                        </p:attrNameLst>
                                      </p:cBhvr>
                                      <p:to>
                                        <p:strVal val="hidden"/>
                                      </p:to>
                                    </p:set>
                                  </p:childTnLst>
                                </p:cTn>
                              </p:par>
                            </p:childTnLst>
                          </p:cTn>
                        </p:par>
                        <p:par>
                          <p:cTn id="88" fill="hold">
                            <p:stCondLst>
                              <p:cond delay="2200"/>
                            </p:stCondLst>
                            <p:childTnLst>
                              <p:par>
                                <p:cTn id="89" presetID="1" presetClass="entr" presetSubtype="0" fill="hold" grpId="0" nodeType="afterEffect">
                                  <p:stCondLst>
                                    <p:cond delay="0"/>
                                  </p:stCondLst>
                                  <p:childTnLst>
                                    <p:set>
                                      <p:cBhvr>
                                        <p:cTn id="90" dur="1" fill="hold">
                                          <p:stCondLst>
                                            <p:cond delay="0"/>
                                          </p:stCondLst>
                                        </p:cTn>
                                        <p:tgtEl>
                                          <p:spTgt spid="8714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1467" grpId="0" animBg="1"/>
      <p:bldP spid="871468" grpId="0" animBg="1"/>
      <p:bldP spid="871472" grpId="0" animBg="1"/>
      <p:bldP spid="871472" grpId="1" animBg="1"/>
      <p:bldP spid="87147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1308100" y="5594578"/>
            <a:ext cx="6705600" cy="274637"/>
            <a:chOff x="824" y="3078"/>
            <a:chExt cx="4224" cy="173"/>
          </a:xfrm>
        </p:grpSpPr>
        <p:sp>
          <p:nvSpPr>
            <p:cNvPr id="877571" name="Text Box 3"/>
            <p:cNvSpPr txBox="1">
              <a:spLocks noChangeArrowheads="1"/>
            </p:cNvSpPr>
            <p:nvPr/>
          </p:nvSpPr>
          <p:spPr bwMode="auto">
            <a:xfrm>
              <a:off x="824"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877572" name="Text Box 4"/>
            <p:cNvSpPr txBox="1">
              <a:spLocks noChangeArrowheads="1"/>
            </p:cNvSpPr>
            <p:nvPr/>
          </p:nvSpPr>
          <p:spPr bwMode="auto">
            <a:xfrm>
              <a:off x="1256"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877573" name="Text Box 5"/>
            <p:cNvSpPr txBox="1">
              <a:spLocks noChangeArrowheads="1"/>
            </p:cNvSpPr>
            <p:nvPr/>
          </p:nvSpPr>
          <p:spPr bwMode="auto">
            <a:xfrm>
              <a:off x="1688"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877574" name="Text Box 6"/>
            <p:cNvSpPr txBox="1">
              <a:spLocks noChangeArrowheads="1"/>
            </p:cNvSpPr>
            <p:nvPr/>
          </p:nvSpPr>
          <p:spPr bwMode="auto">
            <a:xfrm>
              <a:off x="2120"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877575" name="Text Box 7"/>
            <p:cNvSpPr txBox="1">
              <a:spLocks noChangeArrowheads="1"/>
            </p:cNvSpPr>
            <p:nvPr/>
          </p:nvSpPr>
          <p:spPr bwMode="auto">
            <a:xfrm>
              <a:off x="2552"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877576" name="Text Box 8"/>
            <p:cNvSpPr txBox="1">
              <a:spLocks noChangeArrowheads="1"/>
            </p:cNvSpPr>
            <p:nvPr/>
          </p:nvSpPr>
          <p:spPr bwMode="auto">
            <a:xfrm>
              <a:off x="2984"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877577" name="Text Box 9"/>
            <p:cNvSpPr txBox="1">
              <a:spLocks noChangeArrowheads="1"/>
            </p:cNvSpPr>
            <p:nvPr/>
          </p:nvSpPr>
          <p:spPr bwMode="auto">
            <a:xfrm>
              <a:off x="3416"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877578" name="Text Box 10"/>
            <p:cNvSpPr txBox="1">
              <a:spLocks noChangeArrowheads="1"/>
            </p:cNvSpPr>
            <p:nvPr/>
          </p:nvSpPr>
          <p:spPr bwMode="auto">
            <a:xfrm>
              <a:off x="3848"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877579" name="Text Box 11"/>
            <p:cNvSpPr txBox="1">
              <a:spLocks noChangeArrowheads="1"/>
            </p:cNvSpPr>
            <p:nvPr/>
          </p:nvSpPr>
          <p:spPr bwMode="auto">
            <a:xfrm>
              <a:off x="4280"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877580" name="Text Box 12"/>
            <p:cNvSpPr txBox="1">
              <a:spLocks noChangeArrowheads="1"/>
            </p:cNvSpPr>
            <p:nvPr/>
          </p:nvSpPr>
          <p:spPr bwMode="auto">
            <a:xfrm>
              <a:off x="4712" y="3078"/>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3" name="Group 13"/>
          <p:cNvGrpSpPr>
            <a:grpSpLocks/>
          </p:cNvGrpSpPr>
          <p:nvPr/>
        </p:nvGrpSpPr>
        <p:grpSpPr bwMode="auto">
          <a:xfrm>
            <a:off x="1233488" y="5164138"/>
            <a:ext cx="6854825" cy="466725"/>
            <a:chOff x="777" y="2784"/>
            <a:chExt cx="4318" cy="294"/>
          </a:xfrm>
        </p:grpSpPr>
        <p:sp>
          <p:nvSpPr>
            <p:cNvPr id="877582" name="Rectangle 14"/>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3" name="Rectangle 15"/>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4" name="Rectangle 16"/>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5" name="Rectangle 17"/>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6" name="Rectangle 18"/>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7" name="Rectangle 19"/>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8" name="Rectangle 20"/>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89" name="Rectangle 21"/>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90" name="Rectangle 22"/>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591" name="Rectangle 23"/>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877592" name="Text Box 24"/>
          <p:cNvSpPr txBox="1">
            <a:spLocks noChangeArrowheads="1"/>
          </p:cNvSpPr>
          <p:nvPr/>
        </p:nvSpPr>
        <p:spPr bwMode="auto">
          <a:xfrm>
            <a:off x="123190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877593" name="Text Box 25"/>
          <p:cNvSpPr txBox="1">
            <a:spLocks noChangeArrowheads="1"/>
          </p:cNvSpPr>
          <p:nvPr/>
        </p:nvSpPr>
        <p:spPr bwMode="auto">
          <a:xfrm>
            <a:off x="192246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877594" name="Text Box 26"/>
          <p:cNvSpPr txBox="1">
            <a:spLocks noChangeArrowheads="1"/>
          </p:cNvSpPr>
          <p:nvPr/>
        </p:nvSpPr>
        <p:spPr bwMode="auto">
          <a:xfrm>
            <a:off x="2613025"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877595" name="Text Box 27"/>
          <p:cNvSpPr txBox="1">
            <a:spLocks noChangeArrowheads="1"/>
          </p:cNvSpPr>
          <p:nvPr/>
        </p:nvSpPr>
        <p:spPr bwMode="auto">
          <a:xfrm>
            <a:off x="3290888"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877596" name="Text Box 28"/>
          <p:cNvSpPr txBox="1">
            <a:spLocks noChangeArrowheads="1"/>
          </p:cNvSpPr>
          <p:nvPr/>
        </p:nvSpPr>
        <p:spPr bwMode="auto">
          <a:xfrm>
            <a:off x="398145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877597" name="Text Box 29"/>
          <p:cNvSpPr txBox="1">
            <a:spLocks noChangeArrowheads="1"/>
          </p:cNvSpPr>
          <p:nvPr/>
        </p:nvSpPr>
        <p:spPr bwMode="auto">
          <a:xfrm>
            <a:off x="465931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877598" name="Text Box 30"/>
          <p:cNvSpPr txBox="1">
            <a:spLocks noChangeArrowheads="1"/>
          </p:cNvSpPr>
          <p:nvPr/>
        </p:nvSpPr>
        <p:spPr bwMode="auto">
          <a:xfrm>
            <a:off x="5349875"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877599" name="Text Box 31"/>
          <p:cNvSpPr txBox="1">
            <a:spLocks noChangeArrowheads="1"/>
          </p:cNvSpPr>
          <p:nvPr/>
        </p:nvSpPr>
        <p:spPr bwMode="auto">
          <a:xfrm>
            <a:off x="6040438"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877600" name="Text Box 32"/>
          <p:cNvSpPr txBox="1">
            <a:spLocks noChangeArrowheads="1"/>
          </p:cNvSpPr>
          <p:nvPr/>
        </p:nvSpPr>
        <p:spPr bwMode="auto">
          <a:xfrm>
            <a:off x="6718300" y="518281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877601" name="Text Box 33"/>
          <p:cNvSpPr txBox="1">
            <a:spLocks noChangeArrowheads="1"/>
          </p:cNvSpPr>
          <p:nvPr/>
        </p:nvSpPr>
        <p:spPr bwMode="auto">
          <a:xfrm>
            <a:off x="7408863" y="518281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sp>
        <p:nvSpPr>
          <p:cNvPr id="877602" name="Rectangle 34"/>
          <p:cNvSpPr>
            <a:spLocks noGrp="1" noChangeArrowheads="1"/>
          </p:cNvSpPr>
          <p:nvPr>
            <p:ph type="title"/>
          </p:nvPr>
        </p:nvSpPr>
        <p:spPr>
          <a:xfrm>
            <a:off x="0" y="76200"/>
            <a:ext cx="9144000" cy="1143000"/>
          </a:xfrm>
          <a:noFill/>
          <a:ln/>
        </p:spPr>
        <p:txBody>
          <a:bodyPr/>
          <a:lstStyle/>
          <a:p>
            <a:r>
              <a:rPr lang="en-US" sz="4000" dirty="0">
                <a:solidFill>
                  <a:srgbClr val="FF0000"/>
                </a:solidFill>
              </a:rPr>
              <a:t>Arrays Are Passed as Pointers </a:t>
            </a:r>
          </a:p>
        </p:txBody>
      </p:sp>
      <p:sp>
        <p:nvSpPr>
          <p:cNvPr id="877603" name="Text Box 35">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a:solidFill>
                  <a:srgbClr val="000000"/>
                </a:solidFill>
              </a:rPr>
              <a:t>skip simulation</a:t>
            </a:r>
          </a:p>
        </p:txBody>
      </p:sp>
      <p:sp>
        <p:nvSpPr>
          <p:cNvPr id="877604" name="Rectangle 36"/>
          <p:cNvSpPr>
            <a:spLocks noChangeArrowheads="1"/>
          </p:cNvSpPr>
          <p:nvPr/>
        </p:nvSpPr>
        <p:spPr bwMode="auto">
          <a:xfrm>
            <a:off x="444500" y="1447800"/>
            <a:ext cx="8032750" cy="249078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05" name="Text Box 37"/>
          <p:cNvSpPr txBox="1">
            <a:spLocks noChangeArrowheads="1"/>
          </p:cNvSpPr>
          <p:nvPr/>
        </p:nvSpPr>
        <p:spPr bwMode="auto">
          <a:xfrm>
            <a:off x="520700" y="1473975"/>
            <a:ext cx="7962900" cy="2373313"/>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const int N = 10;</a:t>
            </a:r>
          </a:p>
          <a:p>
            <a:pPr>
              <a:lnSpc>
                <a:spcPct val="110000"/>
              </a:lnSpc>
            </a:pPr>
            <a:endParaRPr sz="800" noProof="1">
              <a:solidFill>
                <a:srgbClr val="000000"/>
              </a:solidFill>
              <a:latin typeface="Courier New" charset="0"/>
            </a:endParaRPr>
          </a:p>
          <a:p>
            <a:pPr>
              <a:lnSpc>
                <a:spcPct val="110000"/>
              </a:lnSpc>
            </a:pPr>
            <a:r>
              <a:rPr sz="1600" noProof="1">
                <a:solidFill>
                  <a:srgbClr val="000000"/>
                </a:solidFill>
                <a:latin typeface="Courier New" charset="0"/>
              </a:rPr>
              <a:t>int main() {</a:t>
            </a:r>
          </a:p>
          <a:p>
            <a:pPr>
              <a:lnSpc>
                <a:spcPct val="110000"/>
              </a:lnSpc>
            </a:pPr>
            <a:r>
              <a:rPr sz="1600" noProof="1">
                <a:solidFill>
                  <a:srgbClr val="000000"/>
                </a:solidFill>
                <a:latin typeface="Courier New" charset="0"/>
              </a:rPr>
              <a:t>   int array[N];</a:t>
            </a:r>
          </a:p>
          <a:p>
            <a:pPr>
              <a:lnSpc>
                <a:spcPct val="110000"/>
              </a:lnSpc>
            </a:pPr>
            <a:r>
              <a:rPr sz="1600" noProof="1">
                <a:solidFill>
                  <a:srgbClr val="000000"/>
                </a:solidFill>
                <a:latin typeface="Courier New" charset="0"/>
              </a:rPr>
              <a:t>   for ( int i = 0 ; i &lt; N ; i++ ) {</a:t>
            </a:r>
          </a:p>
          <a:p>
            <a:pPr>
              <a:lnSpc>
                <a:spcPct val="110000"/>
              </a:lnSpc>
            </a:pPr>
            <a:r>
              <a:rPr sz="1600" noProof="1">
                <a:solidFill>
                  <a:srgbClr val="000000"/>
                </a:solidFill>
                <a:latin typeface="Courier New" charset="0"/>
              </a:rPr>
              <a:t>      array[i] = </a:t>
            </a:r>
            <a:r>
              <a:rPr lang="en-US" sz="1600" noProof="1">
                <a:solidFill>
                  <a:srgbClr val="000000"/>
                </a:solidFill>
                <a:latin typeface="Courier New" charset="0"/>
              </a:rPr>
              <a:t>randomInteger</a:t>
            </a:r>
            <a:r>
              <a:rPr sz="1600" noProof="1">
                <a:solidFill>
                  <a:srgbClr val="000000"/>
                </a:solidFill>
                <a:latin typeface="Courier New" charset="0"/>
              </a:rPr>
              <a:t>(100, 999);</a:t>
            </a:r>
          </a:p>
          <a:p>
            <a:pPr>
              <a:lnSpc>
                <a:spcPct val="110000"/>
              </a:lnSpc>
            </a:pPr>
            <a:r>
              <a:rPr sz="1600" noProof="1">
                <a:solidFill>
                  <a:srgbClr val="000000"/>
                </a:solidFill>
                <a:latin typeface="Courier New" charset="0"/>
              </a:rPr>
              <a:t>   }</a:t>
            </a:r>
          </a:p>
          <a:p>
            <a:pPr>
              <a:lnSpc>
                <a:spcPct val="110000"/>
              </a:lnSpc>
            </a:pPr>
            <a:r>
              <a:rPr sz="1600" noProof="1">
                <a:solidFill>
                  <a:srgbClr val="000000"/>
                </a:solidFill>
                <a:latin typeface="Courier New" charset="0"/>
              </a:rPr>
              <a:t>   </a:t>
            </a:r>
            <a:r>
              <a:rPr lang="en-US" sz="1600" noProof="1">
                <a:solidFill>
                  <a:srgbClr val="000000"/>
                </a:solidFill>
                <a:latin typeface="Courier New" charset="0"/>
              </a:rPr>
              <a:t>sort(</a:t>
            </a:r>
            <a:r>
              <a:rPr sz="1600" noProof="1">
                <a:solidFill>
                  <a:srgbClr val="000000"/>
                </a:solidFill>
                <a:latin typeface="Courier New" charset="0"/>
              </a:rPr>
              <a:t>array, N);</a:t>
            </a:r>
          </a:p>
          <a:p>
            <a:pPr>
              <a:lnSpc>
                <a:spcPct val="110000"/>
              </a:lnSpc>
            </a:pPr>
            <a:r>
              <a:rPr sz="1600" noProof="1">
                <a:solidFill>
                  <a:srgbClr val="000000"/>
                </a:solidFill>
                <a:latin typeface="Courier New" charset="0"/>
              </a:rPr>
              <a:t>}</a:t>
            </a:r>
          </a:p>
        </p:txBody>
      </p:sp>
      <p:grpSp>
        <p:nvGrpSpPr>
          <p:cNvPr id="4" name="Group 38"/>
          <p:cNvGrpSpPr>
            <a:grpSpLocks/>
          </p:cNvGrpSpPr>
          <p:nvPr/>
        </p:nvGrpSpPr>
        <p:grpSpPr bwMode="auto">
          <a:xfrm>
            <a:off x="1228725" y="3559176"/>
            <a:ext cx="6592888" cy="1830388"/>
            <a:chOff x="774" y="2065"/>
            <a:chExt cx="4153" cy="1153"/>
          </a:xfrm>
        </p:grpSpPr>
        <p:sp>
          <p:nvSpPr>
            <p:cNvPr id="877607" name="Oval 39"/>
            <p:cNvSpPr>
              <a:spLocks noChangeArrowheads="1"/>
            </p:cNvSpPr>
            <p:nvPr/>
          </p:nvSpPr>
          <p:spPr bwMode="auto">
            <a:xfrm>
              <a:off x="4880" y="206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877608" name="AutoShape 40"/>
            <p:cNvCxnSpPr>
              <a:cxnSpLocks noChangeShapeType="1"/>
            </p:cNvCxnSpPr>
            <p:nvPr/>
          </p:nvCxnSpPr>
          <p:spPr bwMode="auto">
            <a:xfrm rot="5400000">
              <a:off x="2275" y="592"/>
              <a:ext cx="1125" cy="4128"/>
            </a:xfrm>
            <a:prstGeom prst="bentConnector4">
              <a:avLst>
                <a:gd name="adj1" fmla="val 51273"/>
                <a:gd name="adj2" fmla="val 103486"/>
              </a:avLst>
            </a:prstGeom>
            <a:noFill/>
            <a:ln w="9525">
              <a:solidFill>
                <a:schemeClr val="tx1"/>
              </a:solidFill>
              <a:miter lim="800000"/>
              <a:headEnd/>
              <a:tailEnd type="triangle" w="med" len="med"/>
            </a:ln>
            <a:effectLst/>
          </p:spPr>
        </p:cxnSp>
      </p:grpSp>
      <p:sp>
        <p:nvSpPr>
          <p:cNvPr id="877609" name="Rectangle 41"/>
          <p:cNvSpPr>
            <a:spLocks noChangeArrowheads="1"/>
          </p:cNvSpPr>
          <p:nvPr/>
        </p:nvSpPr>
        <p:spPr bwMode="auto">
          <a:xfrm>
            <a:off x="900113" y="3314700"/>
            <a:ext cx="1955800"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0" name="Rectangle 42"/>
          <p:cNvSpPr>
            <a:spLocks noChangeArrowheads="1"/>
          </p:cNvSpPr>
          <p:nvPr/>
        </p:nvSpPr>
        <p:spPr bwMode="auto">
          <a:xfrm>
            <a:off x="7302500"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1" name="Rectangle 43"/>
          <p:cNvSpPr>
            <a:spLocks noChangeArrowheads="1"/>
          </p:cNvSpPr>
          <p:nvPr/>
        </p:nvSpPr>
        <p:spPr bwMode="auto">
          <a:xfrm>
            <a:off x="6167438" y="3392488"/>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2" name="Text Box 44"/>
          <p:cNvSpPr txBox="1">
            <a:spLocks noChangeArrowheads="1"/>
          </p:cNvSpPr>
          <p:nvPr/>
        </p:nvSpPr>
        <p:spPr bwMode="auto">
          <a:xfrm>
            <a:off x="7264400" y="3080932"/>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array</a:t>
            </a:r>
          </a:p>
        </p:txBody>
      </p:sp>
      <p:sp>
        <p:nvSpPr>
          <p:cNvPr id="877613" name="Text Box 45"/>
          <p:cNvSpPr txBox="1">
            <a:spLocks noChangeArrowheads="1"/>
          </p:cNvSpPr>
          <p:nvPr/>
        </p:nvSpPr>
        <p:spPr bwMode="auto">
          <a:xfrm>
            <a:off x="6129338" y="3080932"/>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i</a:t>
            </a:r>
          </a:p>
        </p:txBody>
      </p:sp>
      <p:grpSp>
        <p:nvGrpSpPr>
          <p:cNvPr id="5" name="Group 46"/>
          <p:cNvGrpSpPr>
            <a:grpSpLocks/>
          </p:cNvGrpSpPr>
          <p:nvPr/>
        </p:nvGrpSpPr>
        <p:grpSpPr bwMode="auto">
          <a:xfrm>
            <a:off x="596900" y="1600200"/>
            <a:ext cx="8039100" cy="2490788"/>
            <a:chOff x="376" y="1008"/>
            <a:chExt cx="5064" cy="1569"/>
          </a:xfrm>
        </p:grpSpPr>
        <p:sp>
          <p:nvSpPr>
            <p:cNvPr id="877615" name="Rectangle 47"/>
            <p:cNvSpPr>
              <a:spLocks noChangeArrowheads="1"/>
            </p:cNvSpPr>
            <p:nvPr/>
          </p:nvSpPr>
          <p:spPr bwMode="auto">
            <a:xfrm>
              <a:off x="376" y="1008"/>
              <a:ext cx="5060" cy="1569"/>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6" name="Text Box 48"/>
            <p:cNvSpPr txBox="1">
              <a:spLocks noChangeArrowheads="1"/>
            </p:cNvSpPr>
            <p:nvPr/>
          </p:nvSpPr>
          <p:spPr bwMode="auto">
            <a:xfrm>
              <a:off x="424" y="1025"/>
              <a:ext cx="5016" cy="1072"/>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void </a:t>
              </a:r>
              <a:r>
                <a:rPr lang="en-US" sz="1600" noProof="1">
                  <a:solidFill>
                    <a:srgbClr val="000000"/>
                  </a:solidFill>
                  <a:latin typeface="Courier New" charset="0"/>
                </a:rPr>
                <a:t>sort(</a:t>
              </a:r>
              <a:r>
                <a:rPr sz="1600" noProof="1">
                  <a:solidFill>
                    <a:srgbClr val="000000"/>
                  </a:solidFill>
                  <a:latin typeface="Courier New" charset="0"/>
                </a:rPr>
                <a:t>int array[], int n)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findSmallest(array</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swap(array[lh</a:t>
              </a:r>
              <a:r>
                <a:rPr lang="en-US" sz="1600" dirty="0">
                  <a:solidFill>
                    <a:srgbClr val="000000"/>
                  </a:solidFill>
                  <a:latin typeface="Courier New" charset="0"/>
                </a:rPr>
                <a:t>], </a:t>
              </a:r>
              <a:r>
                <a:rPr lang="en-US" sz="1600" dirty="0" err="1">
                  <a:solidFill>
                    <a:srgbClr val="000000"/>
                  </a:solidFill>
                  <a:latin typeface="Courier New" charset="0"/>
                </a:rPr>
                <a:t>array[rh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877617" name="Rectangle 49"/>
            <p:cNvSpPr>
              <a:spLocks noChangeArrowheads="1"/>
            </p:cNvSpPr>
            <p:nvPr/>
          </p:nvSpPr>
          <p:spPr bwMode="auto">
            <a:xfrm>
              <a:off x="4696" y="2233"/>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18" name="Text Box 50"/>
            <p:cNvSpPr txBox="1">
              <a:spLocks noChangeArrowheads="1"/>
            </p:cNvSpPr>
            <p:nvPr/>
          </p:nvSpPr>
          <p:spPr bwMode="auto">
            <a:xfrm>
              <a:off x="4672" y="2049"/>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n</a:t>
              </a:r>
            </a:p>
          </p:txBody>
        </p:sp>
        <p:grpSp>
          <p:nvGrpSpPr>
            <p:cNvPr id="6" name="Group 51"/>
            <p:cNvGrpSpPr>
              <a:grpSpLocks/>
            </p:cNvGrpSpPr>
            <p:nvPr/>
          </p:nvGrpSpPr>
          <p:grpSpPr bwMode="auto">
            <a:xfrm>
              <a:off x="4797" y="2241"/>
              <a:ext cx="427" cy="231"/>
              <a:chOff x="5088" y="2552"/>
              <a:chExt cx="427" cy="231"/>
            </a:xfrm>
          </p:grpSpPr>
          <p:sp>
            <p:nvSpPr>
              <p:cNvPr id="877620" name="Rectangle 52"/>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21" name="Rectangle 53"/>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sp>
          <p:nvSpPr>
            <p:cNvPr id="877622" name="Rectangle 54"/>
            <p:cNvSpPr>
              <a:spLocks noChangeArrowheads="1"/>
            </p:cNvSpPr>
            <p:nvPr/>
          </p:nvSpPr>
          <p:spPr bwMode="auto">
            <a:xfrm>
              <a:off x="3981" y="2233"/>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3" name="Text Box 55"/>
            <p:cNvSpPr txBox="1">
              <a:spLocks noChangeArrowheads="1"/>
            </p:cNvSpPr>
            <p:nvPr/>
          </p:nvSpPr>
          <p:spPr bwMode="auto">
            <a:xfrm>
              <a:off x="3957" y="2049"/>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array</a:t>
              </a:r>
            </a:p>
          </p:txBody>
        </p:sp>
        <p:sp>
          <p:nvSpPr>
            <p:cNvPr id="877624" name="Rectangle 56"/>
            <p:cNvSpPr>
              <a:spLocks noChangeArrowheads="1"/>
            </p:cNvSpPr>
            <p:nvPr/>
          </p:nvSpPr>
          <p:spPr bwMode="auto">
            <a:xfrm>
              <a:off x="3272" y="2232"/>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5" name="Text Box 57"/>
            <p:cNvSpPr txBox="1">
              <a:spLocks noChangeArrowheads="1"/>
            </p:cNvSpPr>
            <p:nvPr/>
          </p:nvSpPr>
          <p:spPr bwMode="auto">
            <a:xfrm>
              <a:off x="3248" y="2048"/>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rh</a:t>
              </a:r>
            </a:p>
          </p:txBody>
        </p:sp>
        <p:sp>
          <p:nvSpPr>
            <p:cNvPr id="877626" name="Rectangle 58"/>
            <p:cNvSpPr>
              <a:spLocks noChangeArrowheads="1"/>
            </p:cNvSpPr>
            <p:nvPr/>
          </p:nvSpPr>
          <p:spPr bwMode="auto">
            <a:xfrm>
              <a:off x="2563" y="2231"/>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27" name="Text Box 59"/>
            <p:cNvSpPr txBox="1">
              <a:spLocks noChangeArrowheads="1"/>
            </p:cNvSpPr>
            <p:nvPr/>
          </p:nvSpPr>
          <p:spPr bwMode="auto">
            <a:xfrm>
              <a:off x="2539" y="2047"/>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lh</a:t>
              </a:r>
            </a:p>
          </p:txBody>
        </p:sp>
      </p:grpSp>
      <p:grpSp>
        <p:nvGrpSpPr>
          <p:cNvPr id="7" name="Group 60"/>
          <p:cNvGrpSpPr>
            <a:grpSpLocks/>
          </p:cNvGrpSpPr>
          <p:nvPr/>
        </p:nvGrpSpPr>
        <p:grpSpPr bwMode="auto">
          <a:xfrm>
            <a:off x="1231900" y="3722688"/>
            <a:ext cx="5626100" cy="1670050"/>
            <a:chOff x="776" y="2345"/>
            <a:chExt cx="3544" cy="1052"/>
          </a:xfrm>
        </p:grpSpPr>
        <p:sp>
          <p:nvSpPr>
            <p:cNvPr id="877629" name="Oval 61"/>
            <p:cNvSpPr>
              <a:spLocks noChangeArrowheads="1"/>
            </p:cNvSpPr>
            <p:nvPr/>
          </p:nvSpPr>
          <p:spPr bwMode="auto">
            <a:xfrm>
              <a:off x="4273" y="234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877630" name="AutoShape 62"/>
            <p:cNvCxnSpPr>
              <a:cxnSpLocks noChangeShapeType="1"/>
              <a:stCxn id="877629" idx="4"/>
              <a:endCxn id="877592" idx="1"/>
            </p:cNvCxnSpPr>
            <p:nvPr/>
          </p:nvCxnSpPr>
          <p:spPr bwMode="auto">
            <a:xfrm rot="5400000">
              <a:off x="2034" y="1134"/>
              <a:ext cx="1005" cy="3521"/>
            </a:xfrm>
            <a:prstGeom prst="bentConnector4">
              <a:avLst>
                <a:gd name="adj1" fmla="val 54021"/>
                <a:gd name="adj2" fmla="val 104090"/>
              </a:avLst>
            </a:prstGeom>
            <a:noFill/>
            <a:ln w="9525">
              <a:solidFill>
                <a:schemeClr val="tx1"/>
              </a:solidFill>
              <a:miter lim="800000"/>
              <a:headEnd/>
              <a:tailEnd type="triangle" w="med" len="med"/>
            </a:ln>
            <a:effectLst/>
          </p:spPr>
        </p:cxnSp>
      </p:grpSp>
      <p:grpSp>
        <p:nvGrpSpPr>
          <p:cNvPr id="8" name="Group 63"/>
          <p:cNvGrpSpPr>
            <a:grpSpLocks/>
          </p:cNvGrpSpPr>
          <p:nvPr/>
        </p:nvGrpSpPr>
        <p:grpSpPr bwMode="auto">
          <a:xfrm>
            <a:off x="4198938" y="3548063"/>
            <a:ext cx="677862" cy="366712"/>
            <a:chOff x="3368" y="2552"/>
            <a:chExt cx="427" cy="231"/>
          </a:xfrm>
        </p:grpSpPr>
        <p:sp>
          <p:nvSpPr>
            <p:cNvPr id="877632" name="Rectangle 64"/>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3" name="Rectangle 65"/>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9" name="Group 66"/>
          <p:cNvGrpSpPr>
            <a:grpSpLocks/>
          </p:cNvGrpSpPr>
          <p:nvPr/>
        </p:nvGrpSpPr>
        <p:grpSpPr bwMode="auto">
          <a:xfrm>
            <a:off x="4198938" y="3548063"/>
            <a:ext cx="677862" cy="366712"/>
            <a:chOff x="1205" y="2552"/>
            <a:chExt cx="427" cy="231"/>
          </a:xfrm>
        </p:grpSpPr>
        <p:sp>
          <p:nvSpPr>
            <p:cNvPr id="877635" name="Rectangle 67"/>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6" name="Rectangle 68"/>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10" name="Group 69"/>
          <p:cNvGrpSpPr>
            <a:grpSpLocks/>
          </p:cNvGrpSpPr>
          <p:nvPr/>
        </p:nvGrpSpPr>
        <p:grpSpPr bwMode="auto">
          <a:xfrm>
            <a:off x="4198938" y="3548063"/>
            <a:ext cx="677862" cy="366712"/>
            <a:chOff x="1640" y="2552"/>
            <a:chExt cx="427" cy="231"/>
          </a:xfrm>
        </p:grpSpPr>
        <p:sp>
          <p:nvSpPr>
            <p:cNvPr id="877638" name="Rectangle 70"/>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39" name="Rectangle 71"/>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11" name="Group 72"/>
          <p:cNvGrpSpPr>
            <a:grpSpLocks/>
          </p:cNvGrpSpPr>
          <p:nvPr/>
        </p:nvGrpSpPr>
        <p:grpSpPr bwMode="auto">
          <a:xfrm>
            <a:off x="4198938" y="3548063"/>
            <a:ext cx="677862" cy="366712"/>
            <a:chOff x="2080" y="2552"/>
            <a:chExt cx="427" cy="231"/>
          </a:xfrm>
        </p:grpSpPr>
        <p:sp>
          <p:nvSpPr>
            <p:cNvPr id="877641" name="Rectangle 73"/>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2" name="Rectangle 74"/>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2" name="Group 75"/>
          <p:cNvGrpSpPr>
            <a:grpSpLocks/>
          </p:cNvGrpSpPr>
          <p:nvPr/>
        </p:nvGrpSpPr>
        <p:grpSpPr bwMode="auto">
          <a:xfrm>
            <a:off x="4198938" y="3548063"/>
            <a:ext cx="677862" cy="366712"/>
            <a:chOff x="2509" y="2552"/>
            <a:chExt cx="427" cy="231"/>
          </a:xfrm>
        </p:grpSpPr>
        <p:sp>
          <p:nvSpPr>
            <p:cNvPr id="877644" name="Rectangle 76"/>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5" name="Rectangle 77"/>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13" name="Group 78"/>
          <p:cNvGrpSpPr>
            <a:grpSpLocks/>
          </p:cNvGrpSpPr>
          <p:nvPr/>
        </p:nvGrpSpPr>
        <p:grpSpPr bwMode="auto">
          <a:xfrm>
            <a:off x="4198938" y="3548063"/>
            <a:ext cx="677862" cy="366712"/>
            <a:chOff x="2936" y="2552"/>
            <a:chExt cx="427" cy="231"/>
          </a:xfrm>
        </p:grpSpPr>
        <p:sp>
          <p:nvSpPr>
            <p:cNvPr id="877647" name="Rectangle 79"/>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48" name="Rectangle 80"/>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14" name="Group 81"/>
          <p:cNvGrpSpPr>
            <a:grpSpLocks/>
          </p:cNvGrpSpPr>
          <p:nvPr/>
        </p:nvGrpSpPr>
        <p:grpSpPr bwMode="auto">
          <a:xfrm>
            <a:off x="4198938" y="3548063"/>
            <a:ext cx="677862" cy="366712"/>
            <a:chOff x="3368" y="2552"/>
            <a:chExt cx="427" cy="231"/>
          </a:xfrm>
        </p:grpSpPr>
        <p:sp>
          <p:nvSpPr>
            <p:cNvPr id="877650" name="Rectangle 82"/>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1" name="Rectangle 83"/>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15" name="Group 84"/>
          <p:cNvGrpSpPr>
            <a:grpSpLocks/>
          </p:cNvGrpSpPr>
          <p:nvPr/>
        </p:nvGrpSpPr>
        <p:grpSpPr bwMode="auto">
          <a:xfrm>
            <a:off x="4198938" y="3548063"/>
            <a:ext cx="677862" cy="366712"/>
            <a:chOff x="3800" y="2552"/>
            <a:chExt cx="427" cy="231"/>
          </a:xfrm>
        </p:grpSpPr>
        <p:sp>
          <p:nvSpPr>
            <p:cNvPr id="877653" name="Rectangle 85"/>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4" name="Rectangle 86"/>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16" name="Group 87"/>
          <p:cNvGrpSpPr>
            <a:grpSpLocks/>
          </p:cNvGrpSpPr>
          <p:nvPr/>
        </p:nvGrpSpPr>
        <p:grpSpPr bwMode="auto">
          <a:xfrm>
            <a:off x="4198938" y="3548063"/>
            <a:ext cx="677862" cy="366712"/>
            <a:chOff x="4232" y="2552"/>
            <a:chExt cx="427" cy="231"/>
          </a:xfrm>
        </p:grpSpPr>
        <p:sp>
          <p:nvSpPr>
            <p:cNvPr id="877656" name="Rectangle 88"/>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57" name="Rectangle 89"/>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17" name="Group 90"/>
          <p:cNvGrpSpPr>
            <a:grpSpLocks/>
          </p:cNvGrpSpPr>
          <p:nvPr/>
        </p:nvGrpSpPr>
        <p:grpSpPr bwMode="auto">
          <a:xfrm>
            <a:off x="4198938" y="3548063"/>
            <a:ext cx="677862" cy="366712"/>
            <a:chOff x="4664" y="2552"/>
            <a:chExt cx="427" cy="231"/>
          </a:xfrm>
        </p:grpSpPr>
        <p:sp>
          <p:nvSpPr>
            <p:cNvPr id="877659" name="Rectangle 91"/>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0" name="Rectangle 92"/>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18" name="Group 93"/>
          <p:cNvGrpSpPr>
            <a:grpSpLocks/>
          </p:cNvGrpSpPr>
          <p:nvPr/>
        </p:nvGrpSpPr>
        <p:grpSpPr bwMode="auto">
          <a:xfrm>
            <a:off x="4198938" y="3548063"/>
            <a:ext cx="677862" cy="366712"/>
            <a:chOff x="5088" y="2552"/>
            <a:chExt cx="427" cy="231"/>
          </a:xfrm>
        </p:grpSpPr>
        <p:sp>
          <p:nvSpPr>
            <p:cNvPr id="877662" name="Rectangle 94"/>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3" name="Rectangle 95"/>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19" name="Group 96"/>
          <p:cNvGrpSpPr>
            <a:grpSpLocks/>
          </p:cNvGrpSpPr>
          <p:nvPr/>
        </p:nvGrpSpPr>
        <p:grpSpPr bwMode="auto">
          <a:xfrm>
            <a:off x="5341938" y="3543300"/>
            <a:ext cx="677862" cy="366713"/>
            <a:chOff x="2080" y="2552"/>
            <a:chExt cx="427" cy="231"/>
          </a:xfrm>
        </p:grpSpPr>
        <p:sp>
          <p:nvSpPr>
            <p:cNvPr id="877665" name="Rectangle 97"/>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6" name="Rectangle 98"/>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20" name="Group 99"/>
          <p:cNvGrpSpPr>
            <a:grpSpLocks/>
          </p:cNvGrpSpPr>
          <p:nvPr/>
        </p:nvGrpSpPr>
        <p:grpSpPr bwMode="auto">
          <a:xfrm>
            <a:off x="5341938" y="3543300"/>
            <a:ext cx="677862" cy="366713"/>
            <a:chOff x="3368" y="2552"/>
            <a:chExt cx="427" cy="231"/>
          </a:xfrm>
        </p:grpSpPr>
        <p:sp>
          <p:nvSpPr>
            <p:cNvPr id="877668" name="Rectangle 100"/>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69" name="Rectangle 101"/>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21" name="Group 102"/>
          <p:cNvGrpSpPr>
            <a:grpSpLocks/>
          </p:cNvGrpSpPr>
          <p:nvPr/>
        </p:nvGrpSpPr>
        <p:grpSpPr bwMode="auto">
          <a:xfrm>
            <a:off x="5341938" y="3543300"/>
            <a:ext cx="677862" cy="366713"/>
            <a:chOff x="3800" y="2552"/>
            <a:chExt cx="427" cy="231"/>
          </a:xfrm>
        </p:grpSpPr>
        <p:sp>
          <p:nvSpPr>
            <p:cNvPr id="877671" name="Rectangle 103"/>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2" name="Rectangle 104"/>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22" name="Group 105"/>
          <p:cNvGrpSpPr>
            <a:grpSpLocks/>
          </p:cNvGrpSpPr>
          <p:nvPr/>
        </p:nvGrpSpPr>
        <p:grpSpPr bwMode="auto">
          <a:xfrm>
            <a:off x="5341938" y="3543300"/>
            <a:ext cx="677862" cy="366713"/>
            <a:chOff x="4232" y="2552"/>
            <a:chExt cx="427" cy="231"/>
          </a:xfrm>
        </p:grpSpPr>
        <p:sp>
          <p:nvSpPr>
            <p:cNvPr id="877674" name="Rectangle 106"/>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5" name="Rectangle 107"/>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23" name="Group 108"/>
          <p:cNvGrpSpPr>
            <a:grpSpLocks/>
          </p:cNvGrpSpPr>
          <p:nvPr/>
        </p:nvGrpSpPr>
        <p:grpSpPr bwMode="auto">
          <a:xfrm>
            <a:off x="5341938" y="3543300"/>
            <a:ext cx="677862" cy="366713"/>
            <a:chOff x="4664" y="2552"/>
            <a:chExt cx="427" cy="231"/>
          </a:xfrm>
        </p:grpSpPr>
        <p:sp>
          <p:nvSpPr>
            <p:cNvPr id="877677" name="Rectangle 109"/>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77678" name="Rectangle 110"/>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sp>
        <p:nvSpPr>
          <p:cNvPr id="877679" name="Rectangle 111"/>
          <p:cNvSpPr>
            <a:spLocks noChangeArrowheads="1"/>
          </p:cNvSpPr>
          <p:nvPr/>
        </p:nvSpPr>
        <p:spPr bwMode="auto">
          <a:xfrm>
            <a:off x="1081088" y="1973868"/>
            <a:ext cx="452913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77680" name="Rectangle 112"/>
          <p:cNvSpPr>
            <a:spLocks noChangeArrowheads="1"/>
          </p:cNvSpPr>
          <p:nvPr/>
        </p:nvSpPr>
        <p:spPr bwMode="auto">
          <a:xfrm>
            <a:off x="685800" y="3065463"/>
            <a:ext cx="258763"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xit" presetSubtype="0" fill="hold" nodeType="afterEffect">
                                  <p:stCondLst>
                                    <p:cond delay="0"/>
                                  </p:stCondLst>
                                  <p:childTnLst>
                                    <p:set>
                                      <p:cBhvr>
                                        <p:cTn id="11" dur="1" fill="hold">
                                          <p:stCondLst>
                                            <p:cond delay="0"/>
                                          </p:stCondLst>
                                        </p:cTn>
                                        <p:tgtEl>
                                          <p:spTgt spid="4"/>
                                        </p:tgtEl>
                                        <p:attrNameLst>
                                          <p:attrName>style.visibility</p:attrName>
                                        </p:attrNameLst>
                                      </p:cBhvr>
                                      <p:to>
                                        <p:strVal val="hidden"/>
                                      </p:to>
                                    </p:set>
                                  </p:childTnLst>
                                </p:cTn>
                              </p:par>
                              <p:par>
                                <p:cTn id="12" presetID="1" presetClass="entr" presetSubtype="0" fill="hold" nodeType="withEffect">
                                  <p:stCondLst>
                                    <p:cond delay="0"/>
                                  </p:stCondLst>
                                  <p:childTnLst>
                                    <p:set>
                                      <p:cBhvr>
                                        <p:cTn id="13" dur="1" fill="hold">
                                          <p:stCondLst>
                                            <p:cond delay="499"/>
                                          </p:stCondLst>
                                        </p:cTn>
                                        <p:tgtEl>
                                          <p:spTgt spid="7"/>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0"/>
                                  </p:stCondLst>
                                  <p:childTnLst>
                                    <p:set>
                                      <p:cBhvr>
                                        <p:cTn id="16" dur="1" fill="hold">
                                          <p:stCondLst>
                                            <p:cond delay="499"/>
                                          </p:stCondLst>
                                        </p:cTn>
                                        <p:tgtEl>
                                          <p:spTgt spid="877679"/>
                                        </p:tgtEl>
                                        <p:attrNameLst>
                                          <p:attrName>style.visibility</p:attrName>
                                        </p:attrNameLst>
                                      </p:cBhvr>
                                      <p:to>
                                        <p:strVal val="visible"/>
                                      </p:to>
                                    </p:set>
                                  </p:childTnLst>
                                  <p:subTnLst>
                                    <p:set>
                                      <p:cBhvr override="childStyle">
                                        <p:cTn dur="1" fill="hold" display="0" masterRel="nextClick" afterEffect="1"/>
                                        <p:tgtEl>
                                          <p:spTgt spid="877679"/>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par>
                          <p:cTn id="23" fill="hold">
                            <p:stCondLst>
                              <p:cond delay="0"/>
                            </p:stCondLst>
                            <p:childTnLst>
                              <p:par>
                                <p:cTn id="24" presetID="0" presetClass="path" presetSubtype="0" accel="50000" decel="50000" fill="hold" nodeType="afterEffect">
                                  <p:stCondLst>
                                    <p:cond delay="0"/>
                                  </p:stCondLst>
                                  <p:childTnLst>
                                    <p:animMotion origin="layout" path="M 0.00174 0.00023 C 0.04497 0.01366 0.17501 0.08148 0.26251 0.08148 C 0.35001 0.08148 0.47171 0.01713 0.52674 0.00023 " pathEditMode="relative" rAng="0" ptsTypes="aaa">
                                      <p:cBhvr>
                                        <p:cTn id="25" dur="1000" fill="hold"/>
                                        <p:tgtEl>
                                          <p:spTgt spid="877592"/>
                                        </p:tgtEl>
                                        <p:attrNameLst>
                                          <p:attrName>ppt_x</p:attrName>
                                          <p:attrName>ppt_y</p:attrName>
                                        </p:attrNameLst>
                                      </p:cBhvr>
                                      <p:rCtr x="26200" y="4100"/>
                                    </p:animMotion>
                                  </p:childTnLst>
                                </p:cTn>
                              </p:par>
                              <p:par>
                                <p:cTn id="26" presetID="0" presetClass="path" presetSubtype="0" accel="50000" decel="50000" fill="hold" nodeType="withEffect">
                                  <p:stCondLst>
                                    <p:cond delay="0"/>
                                  </p:stCondLst>
                                  <p:childTnLst>
                                    <p:animMotion origin="layout" path="M -0.00486 -0.00162 C -0.04739 -0.01458 -0.17586 -0.08009 -0.2625 -0.07963 C -0.34913 -0.07917 -0.47014 -0.01597 -0.52482 0.00069 " pathEditMode="relative" rAng="0" ptsTypes="aaa">
                                      <p:cBhvr>
                                        <p:cTn id="27" dur="1000" fill="hold"/>
                                        <p:tgtEl>
                                          <p:spTgt spid="877599"/>
                                        </p:tgtEl>
                                        <p:attrNameLst>
                                          <p:attrName>ppt_x</p:attrName>
                                          <p:attrName>ppt_y</p:attrName>
                                        </p:attrNameLst>
                                      </p:cBhvr>
                                      <p:rCtr x="-26000" y="-3800"/>
                                    </p:animMotion>
                                  </p:childTnLst>
                                </p:cTn>
                              </p:par>
                            </p:childTnLst>
                          </p:cTn>
                        </p:par>
                        <p:par>
                          <p:cTn id="28" fill="hold">
                            <p:stCondLst>
                              <p:cond delay="1000"/>
                            </p:stCondLst>
                            <p:childTnLst>
                              <p:par>
                                <p:cTn id="29" presetID="1" presetClass="entr" presetSubtype="0" fill="hold" nodeType="afterEffect">
                                  <p:stCondLst>
                                    <p:cond delay="30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21"/>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par>
                          <p:cTn id="35" fill="hold">
                            <p:stCondLst>
                              <p:cond delay="1300"/>
                            </p:stCondLst>
                            <p:childTnLst>
                              <p:par>
                                <p:cTn id="36" presetID="0" presetClass="path" presetSubtype="0" accel="50000" decel="50000" fill="hold" nodeType="afterEffect">
                                  <p:stCondLst>
                                    <p:cond delay="0"/>
                                  </p:stCondLst>
                                  <p:childTnLst>
                                    <p:animMotion origin="layout" path="M -0.00018 -0.00162 C 0.06284 0.03912 0.12604 0.07963 0.18871 0.07986 C 0.25138 0.08009 0.33715 0.0169 0.37621 0.00023 " pathEditMode="relative" rAng="0" ptsTypes="aaa">
                                      <p:cBhvr>
                                        <p:cTn id="37" dur="1000" fill="hold"/>
                                        <p:tgtEl>
                                          <p:spTgt spid="877593"/>
                                        </p:tgtEl>
                                        <p:attrNameLst>
                                          <p:attrName>ppt_x</p:attrName>
                                          <p:attrName>ppt_y</p:attrName>
                                        </p:attrNameLst>
                                      </p:cBhvr>
                                      <p:rCtr x="18800" y="4100"/>
                                    </p:animMotion>
                                  </p:childTnLst>
                                </p:cTn>
                              </p:par>
                              <p:par>
                                <p:cTn id="38" presetID="0" presetClass="path" presetSubtype="0" accel="50000" decel="50000" fill="hold" nodeType="withEffect">
                                  <p:stCondLst>
                                    <p:cond delay="0"/>
                                  </p:stCondLst>
                                  <p:childTnLst>
                                    <p:animMotion origin="layout" path="M -2.22222E-6 1.11022E-16 C -0.06146 -0.03981 -0.12239 -0.07986 -0.18472 -0.07963 C -0.24705 -0.0794 -0.33489 -0.01597 -0.3743 0.00069 " pathEditMode="relative" rAng="0" ptsTypes="aaa">
                                      <p:cBhvr>
                                        <p:cTn id="39" dur="1000" fill="hold"/>
                                        <p:tgtEl>
                                          <p:spTgt spid="877598"/>
                                        </p:tgtEl>
                                        <p:attrNameLst>
                                          <p:attrName>ppt_x</p:attrName>
                                          <p:attrName>ppt_y</p:attrName>
                                        </p:attrNameLst>
                                      </p:cBhvr>
                                      <p:rCtr x="-18700" y="-4000"/>
                                    </p:animMotion>
                                  </p:childTnLst>
                                </p:cTn>
                              </p:par>
                            </p:childTnLst>
                          </p:cTn>
                        </p:par>
                        <p:par>
                          <p:cTn id="40" fill="hold">
                            <p:stCondLst>
                              <p:cond delay="2300"/>
                            </p:stCondLst>
                            <p:childTnLst>
                              <p:par>
                                <p:cTn id="41" presetID="1" presetClass="entr" presetSubtype="0" fill="hold" nodeType="afterEffect">
                                  <p:stCondLst>
                                    <p:cond delay="300"/>
                                  </p:stCondLst>
                                  <p:childTnLst>
                                    <p:set>
                                      <p:cBhvr>
                                        <p:cTn id="42" dur="1" fill="hold">
                                          <p:stCondLst>
                                            <p:cond delay="0"/>
                                          </p:stCondLst>
                                        </p:cTn>
                                        <p:tgtEl>
                                          <p:spTgt spid="10"/>
                                        </p:tgtEl>
                                        <p:attrNameLst>
                                          <p:attrName>style.visibility</p:attrName>
                                        </p:attrNameLst>
                                      </p:cBhvr>
                                      <p:to>
                                        <p:strVal val="visible"/>
                                      </p:to>
                                    </p:set>
                                  </p:childTnLst>
                                </p:cTn>
                              </p:par>
                              <p:par>
                                <p:cTn id="43" presetID="1" presetClass="exit" presetSubtype="0" fill="hold" nodeType="withEffect">
                                  <p:stCondLst>
                                    <p:cond delay="0"/>
                                  </p:stCondLst>
                                  <p:childTnLst>
                                    <p:set>
                                      <p:cBhvr>
                                        <p:cTn id="44" dur="1" fill="hold">
                                          <p:stCondLst>
                                            <p:cond delay="0"/>
                                          </p:stCondLst>
                                        </p:cTn>
                                        <p:tgtEl>
                                          <p:spTgt spid="20"/>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par>
                          <p:cTn id="47" fill="hold">
                            <p:stCondLst>
                              <p:cond delay="2600"/>
                            </p:stCondLst>
                            <p:childTnLst>
                              <p:par>
                                <p:cTn id="48" presetID="0" presetClass="path" presetSubtype="0" accel="50000" decel="50000" fill="hold" nodeType="afterEffect">
                                  <p:stCondLst>
                                    <p:cond delay="0"/>
                                  </p:stCondLst>
                                  <p:childTnLst>
                                    <p:animMotion origin="layout" path="M -0.00209 0.00023 C 0.04166 0.01366 0.17152 0.08148 0.2592 0.08148 C 0.34687 0.08148 0.46909 0.01713 0.5243 0.00023 " pathEditMode="relative" rAng="0" ptsTypes="aaa">
                                      <p:cBhvr>
                                        <p:cTn id="49" dur="1000" fill="hold"/>
                                        <p:tgtEl>
                                          <p:spTgt spid="877594"/>
                                        </p:tgtEl>
                                        <p:attrNameLst>
                                          <p:attrName>ppt_x</p:attrName>
                                          <p:attrName>ppt_y</p:attrName>
                                        </p:attrNameLst>
                                      </p:cBhvr>
                                      <p:rCtr x="26300" y="4100"/>
                                    </p:animMotion>
                                  </p:childTnLst>
                                </p:cTn>
                              </p:par>
                              <p:par>
                                <p:cTn id="50" presetID="0" presetClass="path" presetSubtype="0" accel="50000" decel="50000" fill="hold" nodeType="withEffect">
                                  <p:stCondLst>
                                    <p:cond delay="0"/>
                                  </p:stCondLst>
                                  <p:childTnLst>
                                    <p:animMotion origin="layout" path="M -0.00296 -0.00301 C -0.04671 -0.01597 -0.17605 -0.07986 -0.2625 -0.07917 C -0.34896 -0.07847 -0.46737 -0.01597 -0.52136 0.00069 " pathEditMode="relative" rAng="0" ptsTypes="aaa">
                                      <p:cBhvr>
                                        <p:cTn id="51" dur="1000" fill="hold"/>
                                        <p:tgtEl>
                                          <p:spTgt spid="877601"/>
                                        </p:tgtEl>
                                        <p:attrNameLst>
                                          <p:attrName>ppt_x</p:attrName>
                                          <p:attrName>ppt_y</p:attrName>
                                        </p:attrNameLst>
                                      </p:cBhvr>
                                      <p:rCtr x="-25900" y="-3700"/>
                                    </p:animMotion>
                                  </p:childTnLst>
                                </p:cTn>
                              </p:par>
                            </p:childTnLst>
                          </p:cTn>
                        </p:par>
                        <p:par>
                          <p:cTn id="52" fill="hold">
                            <p:stCondLst>
                              <p:cond delay="3600"/>
                            </p:stCondLst>
                            <p:childTnLst>
                              <p:par>
                                <p:cTn id="53" presetID="1" presetClass="entr" presetSubtype="0" fill="hold" nodeType="afterEffect">
                                  <p:stCondLst>
                                    <p:cond delay="300"/>
                                  </p:stCondLst>
                                  <p:childTnLst>
                                    <p:set>
                                      <p:cBhvr>
                                        <p:cTn id="54" dur="1" fill="hold">
                                          <p:stCondLst>
                                            <p:cond delay="0"/>
                                          </p:stCondLst>
                                        </p:cTn>
                                        <p:tgtEl>
                                          <p:spTgt spid="11"/>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23"/>
                                        </p:tgtEl>
                                        <p:attrNameLst>
                                          <p:attrName>style.visibility</p:attrName>
                                        </p:attrNameLst>
                                      </p:cBhvr>
                                      <p:to>
                                        <p:strVal val="hidden"/>
                                      </p:to>
                                    </p:set>
                                  </p:childTnLst>
                                </p:cTn>
                              </p:par>
                              <p:par>
                                <p:cTn id="57" presetID="1" presetClass="entr" presetSubtype="0" fill="hold" nodeType="with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par>
                          <p:cTn id="59" fill="hold">
                            <p:stCondLst>
                              <p:cond delay="3900"/>
                            </p:stCondLst>
                            <p:childTnLst>
                              <p:par>
                                <p:cTn id="60" presetID="1" presetClass="entr" presetSubtype="0" fill="hold" nodeType="afterEffect">
                                  <p:stCondLst>
                                    <p:cond delay="0"/>
                                  </p:stCondLst>
                                  <p:childTnLst>
                                    <p:set>
                                      <p:cBhvr>
                                        <p:cTn id="61" dur="1" fill="hold">
                                          <p:stCondLst>
                                            <p:cond delay="0"/>
                                          </p:stCondLst>
                                        </p:cTn>
                                        <p:tgtEl>
                                          <p:spTgt spid="12"/>
                                        </p:tgtEl>
                                        <p:attrNameLst>
                                          <p:attrName>style.visibility</p:attrName>
                                        </p:attrNameLst>
                                      </p:cBhvr>
                                      <p:to>
                                        <p:strVal val="visible"/>
                                      </p:to>
                                    </p:set>
                                  </p:childTnLst>
                                </p:cTn>
                              </p:par>
                              <p:par>
                                <p:cTn id="62" presetID="1" presetClass="exit" presetSubtype="0" fill="hold" nodeType="withEffect">
                                  <p:stCondLst>
                                    <p:cond delay="0"/>
                                  </p:stCondLst>
                                  <p:childTnLst>
                                    <p:set>
                                      <p:cBhvr>
                                        <p:cTn id="63" dur="1" fill="hold">
                                          <p:stCondLst>
                                            <p:cond delay="0"/>
                                          </p:stCondLst>
                                        </p:cTn>
                                        <p:tgtEl>
                                          <p:spTgt spid="19"/>
                                        </p:tgtEl>
                                        <p:attrNameLst>
                                          <p:attrName>style.visibility</p:attrName>
                                        </p:attrNameLst>
                                      </p:cBhvr>
                                      <p:to>
                                        <p:strVal val="hidden"/>
                                      </p:to>
                                    </p:set>
                                  </p:childTnLst>
                                </p:cTn>
                              </p:par>
                              <p:par>
                                <p:cTn id="64" presetID="1" presetClass="entr" presetSubtype="0" fill="hold" nodeType="withEffect">
                                  <p:stCondLst>
                                    <p:cond delay="0"/>
                                  </p:stCondLst>
                                  <p:childTnLst>
                                    <p:set>
                                      <p:cBhvr>
                                        <p:cTn id="65" dur="1" fill="hold">
                                          <p:stCondLst>
                                            <p:cond delay="0"/>
                                          </p:stCondLst>
                                        </p:cTn>
                                        <p:tgtEl>
                                          <p:spTgt spid="20"/>
                                        </p:tgtEl>
                                        <p:attrNameLst>
                                          <p:attrName>style.visibility</p:attrName>
                                        </p:attrNameLst>
                                      </p:cBhvr>
                                      <p:to>
                                        <p:strVal val="visible"/>
                                      </p:to>
                                    </p:set>
                                  </p:childTnLst>
                                </p:cTn>
                              </p:par>
                            </p:childTnLst>
                          </p:cTn>
                        </p:par>
                        <p:par>
                          <p:cTn id="66" fill="hold">
                            <p:stCondLst>
                              <p:cond delay="3900"/>
                            </p:stCondLst>
                            <p:childTnLst>
                              <p:par>
                                <p:cTn id="67" presetID="0" presetClass="path" presetSubtype="0" accel="50000" decel="50000" fill="hold" nodeType="afterEffect">
                                  <p:stCondLst>
                                    <p:cond delay="0"/>
                                  </p:stCondLst>
                                  <p:childTnLst>
                                    <p:animMotion origin="layout" path="M 3.61111E-6 -2.22222E-6 C 0.02604 0.02685 0.05121 0.05347 0.07639 0.05371 C 0.10156 0.05394 0.13576 0.01273 0.15139 0.00209 " pathEditMode="relative" rAng="0" ptsTypes="aaa">
                                      <p:cBhvr>
                                        <p:cTn id="68" dur="1000" fill="hold"/>
                                        <p:tgtEl>
                                          <p:spTgt spid="877596"/>
                                        </p:tgtEl>
                                        <p:attrNameLst>
                                          <p:attrName>ppt_x</p:attrName>
                                          <p:attrName>ppt_y</p:attrName>
                                        </p:attrNameLst>
                                      </p:cBhvr>
                                      <p:rCtr x="7600" y="2700"/>
                                    </p:animMotion>
                                  </p:childTnLst>
                                </p:cTn>
                              </p:par>
                              <p:par>
                                <p:cTn id="69" presetID="0" presetClass="path" presetSubtype="0" accel="50000" decel="50000" fill="hold" nodeType="withEffect">
                                  <p:stCondLst>
                                    <p:cond delay="0"/>
                                  </p:stCondLst>
                                  <p:childTnLst>
                                    <p:animMotion origin="layout" path="M 0.37204 0.00023 C 0.35885 -0.0088 0.31892 -0.0537 0.29427 -0.0537 C 0.26961 -0.0537 0.23906 -0.01065 0.22448 0.00069 " pathEditMode="relative" rAng="0" ptsTypes="aaa">
                                      <p:cBhvr>
                                        <p:cTn id="70" dur="1000" fill="hold"/>
                                        <p:tgtEl>
                                          <p:spTgt spid="877593"/>
                                        </p:tgtEl>
                                        <p:attrNameLst>
                                          <p:attrName>ppt_x</p:attrName>
                                          <p:attrName>ppt_y</p:attrName>
                                        </p:attrNameLst>
                                      </p:cBhvr>
                                      <p:rCtr x="-7400" y="-2700"/>
                                    </p:animMotion>
                                  </p:childTnLst>
                                </p:cTn>
                              </p:par>
                            </p:childTnLst>
                          </p:cTn>
                        </p:par>
                        <p:par>
                          <p:cTn id="71" fill="hold">
                            <p:stCondLst>
                              <p:cond delay="4900"/>
                            </p:stCondLst>
                            <p:childTnLst>
                              <p:par>
                                <p:cTn id="72" presetID="1" presetClass="entr" presetSubtype="0" fill="hold" nodeType="afterEffect">
                                  <p:stCondLst>
                                    <p:cond delay="300"/>
                                  </p:stCondLst>
                                  <p:childTnLst>
                                    <p:set>
                                      <p:cBhvr>
                                        <p:cTn id="73" dur="1" fill="hold">
                                          <p:stCondLst>
                                            <p:cond delay="0"/>
                                          </p:stCondLst>
                                        </p:cTn>
                                        <p:tgtEl>
                                          <p:spTgt spid="13"/>
                                        </p:tgtEl>
                                        <p:attrNameLst>
                                          <p:attrName>style.visibility</p:attrName>
                                        </p:attrNameLst>
                                      </p:cBhvr>
                                      <p:to>
                                        <p:strVal val="visible"/>
                                      </p:to>
                                    </p:set>
                                  </p:childTnLst>
                                </p:cTn>
                              </p:par>
                              <p:par>
                                <p:cTn id="74" presetID="1" presetClass="exit" presetSubtype="0" fill="hold" nodeType="withEffect">
                                  <p:stCondLst>
                                    <p:cond delay="0"/>
                                  </p:stCondLst>
                                  <p:childTnLst>
                                    <p:set>
                                      <p:cBhvr>
                                        <p:cTn id="75" dur="1" fill="hold">
                                          <p:stCondLst>
                                            <p:cond delay="0"/>
                                          </p:stCondLst>
                                        </p:cTn>
                                        <p:tgtEl>
                                          <p:spTgt spid="20"/>
                                        </p:tgtEl>
                                        <p:attrNameLst>
                                          <p:attrName>style.visibility</p:attrName>
                                        </p:attrNameLst>
                                      </p:cBhvr>
                                      <p:to>
                                        <p:strVal val="hidden"/>
                                      </p:to>
                                    </p:set>
                                  </p:childTnLst>
                                </p:cTn>
                              </p:par>
                              <p:par>
                                <p:cTn id="76" presetID="1" presetClass="entr" presetSubtype="0" fill="hold" nodeType="withEffect">
                                  <p:stCondLst>
                                    <p:cond delay="0"/>
                                  </p:stCondLst>
                                  <p:childTnLst>
                                    <p:set>
                                      <p:cBhvr>
                                        <p:cTn id="77" dur="1" fill="hold">
                                          <p:stCondLst>
                                            <p:cond delay="0"/>
                                          </p:stCondLst>
                                        </p:cTn>
                                        <p:tgtEl>
                                          <p:spTgt spid="22"/>
                                        </p:tgtEl>
                                        <p:attrNameLst>
                                          <p:attrName>style.visibility</p:attrName>
                                        </p:attrNameLst>
                                      </p:cBhvr>
                                      <p:to>
                                        <p:strVal val="visible"/>
                                      </p:to>
                                    </p:set>
                                  </p:childTnLst>
                                </p:cTn>
                              </p:par>
                            </p:childTnLst>
                          </p:cTn>
                        </p:par>
                        <p:par>
                          <p:cTn id="78" fill="hold">
                            <p:stCondLst>
                              <p:cond delay="5200"/>
                            </p:stCondLst>
                            <p:childTnLst>
                              <p:par>
                                <p:cTn id="79" presetID="0" presetClass="path" presetSubtype="0" accel="50000" decel="50000" fill="hold" nodeType="afterEffect">
                                  <p:stCondLst>
                                    <p:cond delay="0"/>
                                  </p:stCondLst>
                                  <p:childTnLst>
                                    <p:animMotion origin="layout" path="M -0.00226 -0.00162 C 0.01667 0.00787 0.07483 0.05556 0.11302 0.05579 C 0.15122 0.05602 0.20313 0.01181 0.22691 0.00023 " pathEditMode="relative" rAng="0" ptsTypes="aaa">
                                      <p:cBhvr>
                                        <p:cTn id="80" dur="1000" fill="hold"/>
                                        <p:tgtEl>
                                          <p:spTgt spid="877597"/>
                                        </p:tgtEl>
                                        <p:attrNameLst>
                                          <p:attrName>ppt_x</p:attrName>
                                          <p:attrName>ppt_y</p:attrName>
                                        </p:attrNameLst>
                                      </p:cBhvr>
                                      <p:rCtr x="11500" y="2900"/>
                                    </p:animMotion>
                                  </p:childTnLst>
                                </p:cTn>
                              </p:par>
                              <p:par>
                                <p:cTn id="81" presetID="0" presetClass="path" presetSubtype="0" accel="50000" decel="50000" fill="hold" nodeType="withEffect">
                                  <p:stCondLst>
                                    <p:cond delay="0"/>
                                  </p:stCondLst>
                                  <p:childTnLst>
                                    <p:animMotion origin="layout" path="M -0.00243 0.00023 C -0.0217 -0.01157 -0.07812 -0.07037 -0.11528 -0.07037 C -0.15244 -0.07037 -0.20209 -0.01412 -0.225 0.00069 " pathEditMode="relative" rAng="0" ptsTypes="aaa">
                                      <p:cBhvr>
                                        <p:cTn id="82" dur="1000" fill="hold"/>
                                        <p:tgtEl>
                                          <p:spTgt spid="877600"/>
                                        </p:tgtEl>
                                        <p:attrNameLst>
                                          <p:attrName>ppt_x</p:attrName>
                                          <p:attrName>ppt_y</p:attrName>
                                        </p:attrNameLst>
                                      </p:cBhvr>
                                      <p:rCtr x="-11100" y="-3500"/>
                                    </p:animMotion>
                                  </p:childTnLst>
                                </p:cTn>
                              </p:par>
                            </p:childTnLst>
                          </p:cTn>
                        </p:par>
                        <p:par>
                          <p:cTn id="83" fill="hold">
                            <p:stCondLst>
                              <p:cond delay="6200"/>
                            </p:stCondLst>
                            <p:childTnLst>
                              <p:par>
                                <p:cTn id="84" presetID="1" presetClass="entr" presetSubtype="0" fill="hold" nodeType="afterEffect">
                                  <p:stCondLst>
                                    <p:cond delay="300"/>
                                  </p:stCondLst>
                                  <p:childTnLst>
                                    <p:set>
                                      <p:cBhvr>
                                        <p:cTn id="85" dur="1" fill="hold">
                                          <p:stCondLst>
                                            <p:cond delay="0"/>
                                          </p:stCondLst>
                                        </p:cTn>
                                        <p:tgtEl>
                                          <p:spTgt spid="14"/>
                                        </p:tgtEl>
                                        <p:attrNameLst>
                                          <p:attrName>style.visibility</p:attrName>
                                        </p:attrNameLst>
                                      </p:cBhvr>
                                      <p:to>
                                        <p:strVal val="visible"/>
                                      </p:to>
                                    </p:set>
                                  </p:childTnLst>
                                </p:cTn>
                              </p:par>
                              <p:par>
                                <p:cTn id="86" presetID="1" presetClass="exit" presetSubtype="0" fill="hold" nodeType="withEffect">
                                  <p:stCondLst>
                                    <p:cond delay="0"/>
                                  </p:stCondLst>
                                  <p:childTnLst>
                                    <p:set>
                                      <p:cBhvr>
                                        <p:cTn id="87" dur="1" fill="hold">
                                          <p:stCondLst>
                                            <p:cond delay="0"/>
                                          </p:stCondLst>
                                        </p:cTn>
                                        <p:tgtEl>
                                          <p:spTgt spid="22"/>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21"/>
                                        </p:tgtEl>
                                        <p:attrNameLst>
                                          <p:attrName>style.visibility</p:attrName>
                                        </p:attrNameLst>
                                      </p:cBhvr>
                                      <p:to>
                                        <p:strVal val="visible"/>
                                      </p:to>
                                    </p:set>
                                  </p:childTnLst>
                                </p:cTn>
                              </p:par>
                            </p:childTnLst>
                          </p:cTn>
                        </p:par>
                        <p:par>
                          <p:cTn id="90" fill="hold">
                            <p:stCondLst>
                              <p:cond delay="6500"/>
                            </p:stCondLst>
                            <p:childTnLst>
                              <p:par>
                                <p:cTn id="91" presetID="0" presetClass="path" presetSubtype="0" accel="50000" decel="50000" fill="hold" nodeType="afterEffect">
                                  <p:stCondLst>
                                    <p:cond delay="0"/>
                                  </p:stCondLst>
                                  <p:childTnLst>
                                    <p:animMotion origin="layout" path="M 0.14687 0.00023 C 0.15295 0.00486 0.17187 0.02847 0.18437 0.02847 C 0.19687 0.02847 0.21406 0.00602 0.22187 0.00023 " pathEditMode="relative" rAng="0" ptsTypes="aaa">
                                      <p:cBhvr>
                                        <p:cTn id="92" dur="1000" fill="hold"/>
                                        <p:tgtEl>
                                          <p:spTgt spid="877596"/>
                                        </p:tgtEl>
                                        <p:attrNameLst>
                                          <p:attrName>ppt_x</p:attrName>
                                          <p:attrName>ppt_y</p:attrName>
                                        </p:attrNameLst>
                                      </p:cBhvr>
                                      <p:rCtr x="3800" y="1400"/>
                                    </p:animMotion>
                                  </p:childTnLst>
                                </p:cTn>
                              </p:par>
                              <p:par>
                                <p:cTn id="93" presetID="0" presetClass="path" presetSubtype="0" accel="50000" decel="50000" fill="hold" nodeType="withEffect">
                                  <p:stCondLst>
                                    <p:cond delay="0"/>
                                  </p:stCondLst>
                                  <p:childTnLst>
                                    <p:animMotion origin="layout" path="M 0.52257 1.11022E-16 C 0.51632 -0.00694 0.4974 -0.04236 0.48507 -0.04236 C 0.47275 -0.04236 0.45643 -0.00856 0.44896 0.00023 " pathEditMode="relative" rAng="0" ptsTypes="aaa">
                                      <p:cBhvr>
                                        <p:cTn id="94" dur="1000" fill="hold"/>
                                        <p:tgtEl>
                                          <p:spTgt spid="877592"/>
                                        </p:tgtEl>
                                        <p:attrNameLst>
                                          <p:attrName>ppt_x</p:attrName>
                                          <p:attrName>ppt_y</p:attrName>
                                        </p:attrNameLst>
                                      </p:cBhvr>
                                      <p:rCtr x="-3700" y="-2100"/>
                                    </p:animMotion>
                                  </p:childTnLst>
                                </p:cTn>
                              </p:par>
                            </p:childTnLst>
                          </p:cTn>
                        </p:par>
                        <p:par>
                          <p:cTn id="95" fill="hold">
                            <p:stCondLst>
                              <p:cond delay="7500"/>
                            </p:stCondLst>
                            <p:childTnLst>
                              <p:par>
                                <p:cTn id="96" presetID="1" presetClass="entr" presetSubtype="0" fill="hold" nodeType="afterEffect">
                                  <p:stCondLst>
                                    <p:cond delay="300"/>
                                  </p:stCondLst>
                                  <p:childTnLst>
                                    <p:set>
                                      <p:cBhvr>
                                        <p:cTn id="97" dur="1" fill="hold">
                                          <p:stCondLst>
                                            <p:cond delay="0"/>
                                          </p:stCondLst>
                                        </p:cTn>
                                        <p:tgtEl>
                                          <p:spTgt spid="15"/>
                                        </p:tgtEl>
                                        <p:attrNameLst>
                                          <p:attrName>style.visibility</p:attrName>
                                        </p:attrNameLst>
                                      </p:cBhvr>
                                      <p:to>
                                        <p:strVal val="visible"/>
                                      </p:to>
                                    </p:set>
                                  </p:childTnLst>
                                </p:cTn>
                              </p:par>
                              <p:par>
                                <p:cTn id="98" presetID="1" presetClass="exit" presetSubtype="0" fill="hold" nodeType="withEffect">
                                  <p:stCondLst>
                                    <p:cond delay="0"/>
                                  </p:stCondLst>
                                  <p:childTnLst>
                                    <p:set>
                                      <p:cBhvr>
                                        <p:cTn id="99" dur="1" fill="hold">
                                          <p:stCondLst>
                                            <p:cond delay="0"/>
                                          </p:stCondLst>
                                        </p:cTn>
                                        <p:tgtEl>
                                          <p:spTgt spid="21"/>
                                        </p:tgtEl>
                                        <p:attrNameLst>
                                          <p:attrName>style.visibility</p:attrName>
                                        </p:attrNameLst>
                                      </p:cBhvr>
                                      <p:to>
                                        <p:strVal val="hidden"/>
                                      </p:to>
                                    </p:set>
                                  </p:childTnLst>
                                </p:cTn>
                              </p:par>
                              <p:par>
                                <p:cTn id="100" presetID="1" presetClass="entr" presetSubtype="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childTnLst>
                                </p:cTn>
                              </p:par>
                            </p:childTnLst>
                          </p:cTn>
                        </p:par>
                        <p:par>
                          <p:cTn id="102" fill="hold">
                            <p:stCondLst>
                              <p:cond delay="7800"/>
                            </p:stCondLst>
                            <p:childTnLst>
                              <p:par>
                                <p:cTn id="103" presetID="0" presetClass="path" presetSubtype="0" accel="50000" decel="50000" fill="hold" nodeType="afterEffect">
                                  <p:stCondLst>
                                    <p:cond delay="0"/>
                                  </p:stCondLst>
                                  <p:childTnLst>
                                    <p:animMotion origin="layout" path="M 0.22187 -0.00162 C 0.22865 0.00509 0.24878 0.03866 0.26146 0.03889 C 0.27413 0.03912 0.29062 0.00833 0.29826 0.00023 " pathEditMode="relative" rAng="0" ptsTypes="aaa">
                                      <p:cBhvr>
                                        <p:cTn id="104" dur="1000" fill="hold"/>
                                        <p:tgtEl>
                                          <p:spTgt spid="877596"/>
                                        </p:tgtEl>
                                        <p:attrNameLst>
                                          <p:attrName>ppt_x</p:attrName>
                                          <p:attrName>ppt_y</p:attrName>
                                        </p:attrNameLst>
                                      </p:cBhvr>
                                      <p:rCtr x="3800" y="2000"/>
                                    </p:animMotion>
                                  </p:childTnLst>
                                </p:cTn>
                              </p:par>
                              <p:par>
                                <p:cTn id="105" presetID="0" presetClass="path" presetSubtype="0" accel="50000" decel="50000" fill="hold" nodeType="withEffect">
                                  <p:stCondLst>
                                    <p:cond delay="0"/>
                                  </p:stCondLst>
                                  <p:childTnLst>
                                    <p:animMotion origin="layout" path="M 0.22274 0.00023 C 0.21702 -0.00556 0.2007 -0.03704 0.1882 -0.03704 C 0.1757 -0.03704 0.15643 -0.00718 0.14809 0.00069 " pathEditMode="relative" rAng="0" ptsTypes="aaa">
                                      <p:cBhvr>
                                        <p:cTn id="106" dur="1000" fill="hold"/>
                                        <p:tgtEl>
                                          <p:spTgt spid="877597"/>
                                        </p:tgtEl>
                                        <p:attrNameLst>
                                          <p:attrName>ppt_x</p:attrName>
                                          <p:attrName>ppt_y</p:attrName>
                                        </p:attrNameLst>
                                      </p:cBhvr>
                                      <p:rCtr x="-3700" y="-1900"/>
                                    </p:animMotion>
                                  </p:childTnLst>
                                </p:cTn>
                              </p:par>
                            </p:childTnLst>
                          </p:cTn>
                        </p:par>
                        <p:par>
                          <p:cTn id="107" fill="hold">
                            <p:stCondLst>
                              <p:cond delay="8800"/>
                            </p:stCondLst>
                            <p:childTnLst>
                              <p:par>
                                <p:cTn id="108" presetID="1" presetClass="entr" presetSubtype="0" fill="hold" nodeType="afterEffect">
                                  <p:stCondLst>
                                    <p:cond delay="300"/>
                                  </p:stCondLst>
                                  <p:childTnLst>
                                    <p:set>
                                      <p:cBhvr>
                                        <p:cTn id="109" dur="1" fill="hold">
                                          <p:stCondLst>
                                            <p:cond delay="0"/>
                                          </p:stCondLst>
                                        </p:cTn>
                                        <p:tgtEl>
                                          <p:spTgt spid="16"/>
                                        </p:tgtEl>
                                        <p:attrNameLst>
                                          <p:attrName>style.visibility</p:attrName>
                                        </p:attrNameLst>
                                      </p:cBhvr>
                                      <p:to>
                                        <p:strVal val="visible"/>
                                      </p:to>
                                    </p:set>
                                  </p:childTnLst>
                                </p:cTn>
                              </p:par>
                              <p:par>
                                <p:cTn id="110" presetID="1" presetClass="exit" presetSubtype="0" fill="hold" nodeType="withEffect">
                                  <p:stCondLst>
                                    <p:cond delay="0"/>
                                  </p:stCondLst>
                                  <p:childTnLst>
                                    <p:set>
                                      <p:cBhvr>
                                        <p:cTn id="111" dur="1" fill="hold">
                                          <p:stCondLst>
                                            <p:cond delay="0"/>
                                          </p:stCondLst>
                                        </p:cTn>
                                        <p:tgtEl>
                                          <p:spTgt spid="22"/>
                                        </p:tgtEl>
                                        <p:attrNameLst>
                                          <p:attrName>style.visibility</p:attrName>
                                        </p:attrNameLst>
                                      </p:cBhvr>
                                      <p:to>
                                        <p:strVal val="hidden"/>
                                      </p:to>
                                    </p:set>
                                  </p:childTnLst>
                                </p:cTn>
                              </p:par>
                              <p:par>
                                <p:cTn id="112" presetID="1" presetClass="entr" presetSubtype="0" fill="hold" nodeType="withEffect">
                                  <p:stCondLst>
                                    <p:cond delay="0"/>
                                  </p:stCondLst>
                                  <p:childTnLst>
                                    <p:set>
                                      <p:cBhvr>
                                        <p:cTn id="113" dur="1" fill="hold">
                                          <p:stCondLst>
                                            <p:cond delay="0"/>
                                          </p:stCondLst>
                                        </p:cTn>
                                        <p:tgtEl>
                                          <p:spTgt spid="23"/>
                                        </p:tgtEl>
                                        <p:attrNameLst>
                                          <p:attrName>style.visibility</p:attrName>
                                        </p:attrNameLst>
                                      </p:cBhvr>
                                      <p:to>
                                        <p:strVal val="visible"/>
                                      </p:to>
                                    </p:set>
                                  </p:childTnLst>
                                </p:cTn>
                              </p:par>
                            </p:childTnLst>
                          </p:cTn>
                        </p:par>
                        <p:par>
                          <p:cTn id="114" fill="hold">
                            <p:stCondLst>
                              <p:cond delay="9100"/>
                            </p:stCondLst>
                            <p:childTnLst>
                              <p:par>
                                <p:cTn id="115" presetID="0" presetClass="path" presetSubtype="0" accel="50000" decel="50000" fill="hold" nodeType="afterEffect">
                                  <p:stCondLst>
                                    <p:cond delay="0"/>
                                  </p:stCondLst>
                                  <p:childTnLst>
                                    <p:animMotion origin="layout" path="M 0.29549 0.00023 C 0.30208 0.00625 0.32378 0.03704 0.33681 0.03704 C 0.34983 0.03704 0.36562 0.00787 0.37326 0.00023 " pathEditMode="relative" rAng="0" ptsTypes="aaa">
                                      <p:cBhvr>
                                        <p:cTn id="116" dur="1000" fill="hold"/>
                                        <p:tgtEl>
                                          <p:spTgt spid="877596"/>
                                        </p:tgtEl>
                                        <p:attrNameLst>
                                          <p:attrName>ppt_x</p:attrName>
                                          <p:attrName>ppt_y</p:attrName>
                                        </p:attrNameLst>
                                      </p:cBhvr>
                                      <p:rCtr x="3900" y="1800"/>
                                    </p:animMotion>
                                  </p:childTnLst>
                                </p:cTn>
                              </p:par>
                              <p:par>
                                <p:cTn id="117" presetID="0" presetClass="path" presetSubtype="0" accel="50000" decel="50000" fill="hold" nodeType="withEffect">
                                  <p:stCondLst>
                                    <p:cond delay="0"/>
                                  </p:stCondLst>
                                  <p:childTnLst>
                                    <p:animMotion origin="layout" path="M 0.52152 0.00023 C 0.5158 -0.00648 0.49878 -0.03866 0.4868 -0.03866 C 0.47482 -0.03866 0.45764 -0.00741 0.45 0.00069 " pathEditMode="relative" rAng="0" ptsTypes="aaa">
                                      <p:cBhvr>
                                        <p:cTn id="118" dur="1000" fill="hold"/>
                                        <p:tgtEl>
                                          <p:spTgt spid="877594"/>
                                        </p:tgtEl>
                                        <p:attrNameLst>
                                          <p:attrName>ppt_x</p:attrName>
                                          <p:attrName>ppt_y</p:attrName>
                                        </p:attrNameLst>
                                      </p:cBhvr>
                                      <p:rCtr x="-3600" y="-1900"/>
                                    </p:animMotion>
                                  </p:childTnLst>
                                </p:cTn>
                              </p:par>
                            </p:childTnLst>
                          </p:cTn>
                        </p:par>
                        <p:par>
                          <p:cTn id="119" fill="hold">
                            <p:stCondLst>
                              <p:cond delay="10100"/>
                            </p:stCondLst>
                            <p:childTnLst>
                              <p:par>
                                <p:cTn id="120" presetID="1" presetClass="entr" presetSubtype="0" fill="hold" nodeType="afterEffect">
                                  <p:stCondLst>
                                    <p:cond delay="300"/>
                                  </p:stCondLst>
                                  <p:childTnLst>
                                    <p:set>
                                      <p:cBhvr>
                                        <p:cTn id="121" dur="1" fill="hold">
                                          <p:stCondLst>
                                            <p:cond delay="0"/>
                                          </p:stCondLst>
                                        </p:cTn>
                                        <p:tgtEl>
                                          <p:spTgt spid="17"/>
                                        </p:tgtEl>
                                        <p:attrNameLst>
                                          <p:attrName>style.visibility</p:attrName>
                                        </p:attrNameLst>
                                      </p:cBhvr>
                                      <p:to>
                                        <p:strVal val="visible"/>
                                      </p:to>
                                    </p:set>
                                  </p:childTnLst>
                                </p:cTn>
                              </p:par>
                            </p:childTnLst>
                          </p:cTn>
                        </p:par>
                        <p:par>
                          <p:cTn id="122" fill="hold">
                            <p:stCondLst>
                              <p:cond delay="10400"/>
                            </p:stCondLst>
                            <p:childTnLst>
                              <p:par>
                                <p:cTn id="123" presetID="1" presetClass="entr" presetSubtype="0" fill="hold" nodeType="afterEffect">
                                  <p:stCondLst>
                                    <p:cond delay="0"/>
                                  </p:stCondLst>
                                  <p:childTnLst>
                                    <p:set>
                                      <p:cBhvr>
                                        <p:cTn id="124" dur="1" fill="hold">
                                          <p:stCondLst>
                                            <p:cond delay="0"/>
                                          </p:stCondLst>
                                        </p:cTn>
                                        <p:tgtEl>
                                          <p:spTgt spid="18"/>
                                        </p:tgtEl>
                                        <p:attrNameLst>
                                          <p:attrName>style.visibility</p:attrName>
                                        </p:attrNameLst>
                                      </p:cBhvr>
                                      <p:to>
                                        <p:strVal val="visible"/>
                                      </p:to>
                                    </p:set>
                                  </p:childTnLst>
                                </p:cTn>
                              </p:par>
                            </p:childTnLst>
                          </p:cTn>
                        </p:par>
                        <p:par>
                          <p:cTn id="125" fill="hold">
                            <p:stCondLst>
                              <p:cond delay="10400"/>
                            </p:stCondLst>
                            <p:childTnLst>
                              <p:par>
                                <p:cTn id="126" presetID="1" presetClass="entr" presetSubtype="0" fill="hold" grpId="0" nodeType="afterEffect">
                                  <p:stCondLst>
                                    <p:cond delay="0"/>
                                  </p:stCondLst>
                                  <p:childTnLst>
                                    <p:set>
                                      <p:cBhvr>
                                        <p:cTn id="127" dur="1" fill="hold">
                                          <p:stCondLst>
                                            <p:cond delay="499"/>
                                          </p:stCondLst>
                                        </p:cTn>
                                        <p:tgtEl>
                                          <p:spTgt spid="877680"/>
                                        </p:tgtEl>
                                        <p:attrNameLst>
                                          <p:attrName>style.visibility</p:attrName>
                                        </p:attrNameLst>
                                      </p:cBhvr>
                                      <p:to>
                                        <p:strVal val="visible"/>
                                      </p:to>
                                    </p:set>
                                  </p:childTnLst>
                                  <p:subTnLst>
                                    <p:set>
                                      <p:cBhvr override="childStyle">
                                        <p:cTn dur="1" fill="hold" display="0" masterRel="nextClick" afterEffect="1"/>
                                        <p:tgtEl>
                                          <p:spTgt spid="877680"/>
                                        </p:tgtEl>
                                        <p:attrNameLst>
                                          <p:attrName>style.visibility</p:attrName>
                                        </p:attrNameLst>
                                      </p:cBhvr>
                                      <p:to>
                                        <p:strVal val="hidden"/>
                                      </p:to>
                                    </p:set>
                                  </p:subTnLst>
                                </p:cTn>
                              </p:par>
                            </p:childTnLst>
                          </p:cTn>
                        </p:par>
                      </p:childTnLst>
                    </p:cTn>
                  </p:par>
                  <p:par>
                    <p:cTn id="128" fill="hold">
                      <p:stCondLst>
                        <p:cond delay="indefinite"/>
                      </p:stCondLst>
                      <p:childTnLst>
                        <p:par>
                          <p:cTn id="129" fill="hold">
                            <p:stCondLst>
                              <p:cond delay="0"/>
                            </p:stCondLst>
                            <p:childTnLst>
                              <p:par>
                                <p:cTn id="130" presetID="1" presetClass="exit" presetSubtype="0" fill="hold" nodeType="clickEffect">
                                  <p:stCondLst>
                                    <p:cond delay="0"/>
                                  </p:stCondLst>
                                  <p:childTnLst>
                                    <p:set>
                                      <p:cBhvr>
                                        <p:cTn id="131" dur="1" fill="hold">
                                          <p:stCondLst>
                                            <p:cond delay="0"/>
                                          </p:stCondLst>
                                        </p:cTn>
                                        <p:tgtEl>
                                          <p:spTgt spid="8"/>
                                        </p:tgtEl>
                                        <p:attrNameLst>
                                          <p:attrName>style.visibility</p:attrName>
                                        </p:attrNameLst>
                                      </p:cBhvr>
                                      <p:to>
                                        <p:strVal val="hidden"/>
                                      </p:to>
                                    </p:set>
                                  </p:childTnLst>
                                </p:cTn>
                              </p:par>
                            </p:childTnLst>
                          </p:cTn>
                        </p:par>
                        <p:par>
                          <p:cTn id="132" fill="hold">
                            <p:stCondLst>
                              <p:cond delay="0"/>
                            </p:stCondLst>
                            <p:childTnLst>
                              <p:par>
                                <p:cTn id="133" presetID="1" presetClass="exit" presetSubtype="0" fill="hold" grpId="0" nodeType="afterEffect">
                                  <p:stCondLst>
                                    <p:cond delay="0"/>
                                  </p:stCondLst>
                                  <p:childTnLst>
                                    <p:set>
                                      <p:cBhvr>
                                        <p:cTn id="134" dur="1" fill="hold">
                                          <p:stCondLst>
                                            <p:cond delay="0"/>
                                          </p:stCondLst>
                                        </p:cTn>
                                        <p:tgtEl>
                                          <p:spTgt spid="877609"/>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9"/>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0"/>
                                          </p:stCondLst>
                                        </p:cTn>
                                        <p:tgtEl>
                                          <p:spTgt spid="10"/>
                                        </p:tgtEl>
                                        <p:attrNameLst>
                                          <p:attrName>style.visibility</p:attrName>
                                        </p:attrNameLst>
                                      </p:cBhvr>
                                      <p:to>
                                        <p:strVal val="hidden"/>
                                      </p:to>
                                    </p:set>
                                  </p:childTnLst>
                                </p:cTn>
                              </p:par>
                              <p:par>
                                <p:cTn id="139" presetID="1" presetClass="exit" presetSubtype="0" fill="hold" nodeType="withEffect">
                                  <p:stCondLst>
                                    <p:cond delay="0"/>
                                  </p:stCondLst>
                                  <p:childTnLst>
                                    <p:set>
                                      <p:cBhvr>
                                        <p:cTn id="140" dur="1" fill="hold">
                                          <p:stCondLst>
                                            <p:cond delay="0"/>
                                          </p:stCondLst>
                                        </p:cTn>
                                        <p:tgtEl>
                                          <p:spTgt spid="11"/>
                                        </p:tgtEl>
                                        <p:attrNameLst>
                                          <p:attrName>style.visibility</p:attrName>
                                        </p:attrNameLst>
                                      </p:cBhvr>
                                      <p:to>
                                        <p:strVal val="hidden"/>
                                      </p:to>
                                    </p:set>
                                  </p:childTnLst>
                                </p:cTn>
                              </p:par>
                              <p:par>
                                <p:cTn id="141" presetID="1" presetClass="exit" presetSubtype="0" fill="hold" nodeType="withEffect">
                                  <p:stCondLst>
                                    <p:cond delay="0"/>
                                  </p:stCondLst>
                                  <p:childTnLst>
                                    <p:set>
                                      <p:cBhvr>
                                        <p:cTn id="142" dur="1" fill="hold">
                                          <p:stCondLst>
                                            <p:cond delay="0"/>
                                          </p:stCondLst>
                                        </p:cTn>
                                        <p:tgtEl>
                                          <p:spTgt spid="12"/>
                                        </p:tgtEl>
                                        <p:attrNameLst>
                                          <p:attrName>style.visibility</p:attrName>
                                        </p:attrNameLst>
                                      </p:cBhvr>
                                      <p:to>
                                        <p:strVal val="hidden"/>
                                      </p:to>
                                    </p:set>
                                  </p:childTnLst>
                                </p:cTn>
                              </p:par>
                              <p:par>
                                <p:cTn id="143" presetID="1" presetClass="exit" presetSubtype="0" fill="hold" nodeType="withEffect">
                                  <p:stCondLst>
                                    <p:cond delay="0"/>
                                  </p:stCondLst>
                                  <p:childTnLst>
                                    <p:set>
                                      <p:cBhvr>
                                        <p:cTn id="144" dur="1" fill="hold">
                                          <p:stCondLst>
                                            <p:cond delay="0"/>
                                          </p:stCondLst>
                                        </p:cTn>
                                        <p:tgtEl>
                                          <p:spTgt spid="13"/>
                                        </p:tgtEl>
                                        <p:attrNameLst>
                                          <p:attrName>style.visibility</p:attrName>
                                        </p:attrNameLst>
                                      </p:cBhvr>
                                      <p:to>
                                        <p:strVal val="hidden"/>
                                      </p:to>
                                    </p:set>
                                  </p:childTnLst>
                                </p:cTn>
                              </p:par>
                              <p:par>
                                <p:cTn id="145" presetID="1" presetClass="exit" presetSubtype="0" fill="hold" nodeType="withEffect">
                                  <p:stCondLst>
                                    <p:cond delay="0"/>
                                  </p:stCondLst>
                                  <p:childTnLst>
                                    <p:set>
                                      <p:cBhvr>
                                        <p:cTn id="146" dur="1" fill="hold">
                                          <p:stCondLst>
                                            <p:cond delay="0"/>
                                          </p:stCondLst>
                                        </p:cTn>
                                        <p:tgtEl>
                                          <p:spTgt spid="14"/>
                                        </p:tgtEl>
                                        <p:attrNameLst>
                                          <p:attrName>style.visibility</p:attrName>
                                        </p:attrNameLst>
                                      </p:cBhvr>
                                      <p:to>
                                        <p:strVal val="hidden"/>
                                      </p:to>
                                    </p:set>
                                  </p:childTnLst>
                                </p:cTn>
                              </p:par>
                              <p:par>
                                <p:cTn id="147" presetID="1" presetClass="exit" presetSubtype="0" fill="hold" nodeType="withEffect">
                                  <p:stCondLst>
                                    <p:cond delay="0"/>
                                  </p:stCondLst>
                                  <p:childTnLst>
                                    <p:set>
                                      <p:cBhvr>
                                        <p:cTn id="148" dur="1" fill="hold">
                                          <p:stCondLst>
                                            <p:cond delay="0"/>
                                          </p:stCondLst>
                                        </p:cTn>
                                        <p:tgtEl>
                                          <p:spTgt spid="15"/>
                                        </p:tgtEl>
                                        <p:attrNameLst>
                                          <p:attrName>style.visibility</p:attrName>
                                        </p:attrNameLst>
                                      </p:cBhvr>
                                      <p:to>
                                        <p:strVal val="hidden"/>
                                      </p:to>
                                    </p:set>
                                  </p:childTnLst>
                                </p:cTn>
                              </p:par>
                              <p:par>
                                <p:cTn id="149" presetID="1" presetClass="exit" presetSubtype="0" fill="hold" nodeType="withEffect">
                                  <p:stCondLst>
                                    <p:cond delay="0"/>
                                  </p:stCondLst>
                                  <p:childTnLst>
                                    <p:set>
                                      <p:cBhvr>
                                        <p:cTn id="150" dur="1" fill="hold">
                                          <p:stCondLst>
                                            <p:cond delay="0"/>
                                          </p:stCondLst>
                                        </p:cTn>
                                        <p:tgtEl>
                                          <p:spTgt spid="16"/>
                                        </p:tgtEl>
                                        <p:attrNameLst>
                                          <p:attrName>style.visibility</p:attrName>
                                        </p:attrNameLst>
                                      </p:cBhvr>
                                      <p:to>
                                        <p:strVal val="hidden"/>
                                      </p:to>
                                    </p:set>
                                  </p:childTnLst>
                                </p:cTn>
                              </p:par>
                              <p:par>
                                <p:cTn id="151" presetID="1" presetClass="exit" presetSubtype="0" fill="hold" nodeType="withEffect">
                                  <p:stCondLst>
                                    <p:cond delay="0"/>
                                  </p:stCondLst>
                                  <p:childTnLst>
                                    <p:set>
                                      <p:cBhvr>
                                        <p:cTn id="152" dur="1" fill="hold">
                                          <p:stCondLst>
                                            <p:cond delay="0"/>
                                          </p:stCondLst>
                                        </p:cTn>
                                        <p:tgtEl>
                                          <p:spTgt spid="17"/>
                                        </p:tgtEl>
                                        <p:attrNameLst>
                                          <p:attrName>style.visibility</p:attrName>
                                        </p:attrNameLst>
                                      </p:cBhvr>
                                      <p:to>
                                        <p:strVal val="hidden"/>
                                      </p:to>
                                    </p:set>
                                  </p:childTnLst>
                                </p:cTn>
                              </p:par>
                              <p:par>
                                <p:cTn id="153" presetID="1" presetClass="exit" presetSubtype="0" fill="hold" nodeType="withEffect">
                                  <p:stCondLst>
                                    <p:cond delay="0"/>
                                  </p:stCondLst>
                                  <p:childTnLst>
                                    <p:set>
                                      <p:cBhvr>
                                        <p:cTn id="154" dur="1" fill="hold">
                                          <p:stCondLst>
                                            <p:cond delay="0"/>
                                          </p:stCondLst>
                                        </p:cTn>
                                        <p:tgtEl>
                                          <p:spTgt spid="18"/>
                                        </p:tgtEl>
                                        <p:attrNameLst>
                                          <p:attrName>style.visibility</p:attrName>
                                        </p:attrNameLst>
                                      </p:cBhvr>
                                      <p:to>
                                        <p:strVal val="hidden"/>
                                      </p:to>
                                    </p:set>
                                  </p:childTnLst>
                                </p:cTn>
                              </p:par>
                              <p:par>
                                <p:cTn id="155" presetID="1" presetClass="exit" presetSubtype="0" fill="hold" nodeType="withEffect">
                                  <p:stCondLst>
                                    <p:cond delay="0"/>
                                  </p:stCondLst>
                                  <p:childTnLst>
                                    <p:set>
                                      <p:cBhvr>
                                        <p:cTn id="156" dur="1" fill="hold">
                                          <p:stCondLst>
                                            <p:cond delay="0"/>
                                          </p:stCondLst>
                                        </p:cTn>
                                        <p:tgtEl>
                                          <p:spTgt spid="19"/>
                                        </p:tgtEl>
                                        <p:attrNameLst>
                                          <p:attrName>style.visibility</p:attrName>
                                        </p:attrNameLst>
                                      </p:cBhvr>
                                      <p:to>
                                        <p:strVal val="hidden"/>
                                      </p:to>
                                    </p:set>
                                  </p:childTnLst>
                                </p:cTn>
                              </p:par>
                              <p:par>
                                <p:cTn id="157" presetID="1" presetClass="exit" presetSubtype="0" fill="hold" nodeType="withEffect">
                                  <p:stCondLst>
                                    <p:cond delay="0"/>
                                  </p:stCondLst>
                                  <p:childTnLst>
                                    <p:set>
                                      <p:cBhvr>
                                        <p:cTn id="158" dur="1" fill="hold">
                                          <p:stCondLst>
                                            <p:cond delay="0"/>
                                          </p:stCondLst>
                                        </p:cTn>
                                        <p:tgtEl>
                                          <p:spTgt spid="20"/>
                                        </p:tgtEl>
                                        <p:attrNameLst>
                                          <p:attrName>style.visibility</p:attrName>
                                        </p:attrNameLst>
                                      </p:cBhvr>
                                      <p:to>
                                        <p:strVal val="hidden"/>
                                      </p:to>
                                    </p:set>
                                  </p:childTnLst>
                                </p:cTn>
                              </p:par>
                              <p:par>
                                <p:cTn id="159" presetID="1" presetClass="exit" presetSubtype="0" fill="hold" nodeType="withEffect">
                                  <p:stCondLst>
                                    <p:cond delay="0"/>
                                  </p:stCondLst>
                                  <p:childTnLst>
                                    <p:set>
                                      <p:cBhvr>
                                        <p:cTn id="160" dur="1" fill="hold">
                                          <p:stCondLst>
                                            <p:cond delay="0"/>
                                          </p:stCondLst>
                                        </p:cTn>
                                        <p:tgtEl>
                                          <p:spTgt spid="21"/>
                                        </p:tgtEl>
                                        <p:attrNameLst>
                                          <p:attrName>style.visibility</p:attrName>
                                        </p:attrNameLst>
                                      </p:cBhvr>
                                      <p:to>
                                        <p:strVal val="hidden"/>
                                      </p:to>
                                    </p:set>
                                  </p:childTnLst>
                                </p:cTn>
                              </p:par>
                              <p:par>
                                <p:cTn id="161" presetID="1" presetClass="exit" presetSubtype="0" fill="hold" nodeType="withEffect">
                                  <p:stCondLst>
                                    <p:cond delay="0"/>
                                  </p:stCondLst>
                                  <p:childTnLst>
                                    <p:set>
                                      <p:cBhvr>
                                        <p:cTn id="162" dur="1" fill="hold">
                                          <p:stCondLst>
                                            <p:cond delay="0"/>
                                          </p:stCondLst>
                                        </p:cTn>
                                        <p:tgtEl>
                                          <p:spTgt spid="22"/>
                                        </p:tgtEl>
                                        <p:attrNameLst>
                                          <p:attrName>style.visibility</p:attrName>
                                        </p:attrNameLst>
                                      </p:cBhvr>
                                      <p:to>
                                        <p:strVal val="hidden"/>
                                      </p:to>
                                    </p:set>
                                  </p:childTnLst>
                                </p:cTn>
                              </p:par>
                              <p:par>
                                <p:cTn id="163" presetID="1" presetClass="exit" presetSubtype="0" fill="hold" nodeType="withEffect">
                                  <p:stCondLst>
                                    <p:cond delay="0"/>
                                  </p:stCondLst>
                                  <p:childTnLst>
                                    <p:set>
                                      <p:cBhvr>
                                        <p:cTn id="164" dur="1" fill="hold">
                                          <p:stCondLst>
                                            <p:cond delay="0"/>
                                          </p:stCondLst>
                                        </p:cTn>
                                        <p:tgtEl>
                                          <p:spTgt spid="23"/>
                                        </p:tgtEl>
                                        <p:attrNameLst>
                                          <p:attrName>style.visibility</p:attrName>
                                        </p:attrNameLst>
                                      </p:cBhvr>
                                      <p:to>
                                        <p:strVal val="hidden"/>
                                      </p:to>
                                    </p:set>
                                  </p:childTnLst>
                                </p:cTn>
                              </p:par>
                            </p:childTnLst>
                          </p:cTn>
                        </p:par>
                        <p:par>
                          <p:cTn id="165" fill="hold">
                            <p:stCondLst>
                              <p:cond delay="0"/>
                            </p:stCondLst>
                            <p:childTnLst>
                              <p:par>
                                <p:cTn id="166" presetID="53" presetClass="exit" presetSubtype="0" fill="hold" nodeType="afterEffect">
                                  <p:stCondLst>
                                    <p:cond delay="0"/>
                                  </p:stCondLst>
                                  <p:childTnLst>
                                    <p:anim calcmode="lin" valueType="num">
                                      <p:cBhvr>
                                        <p:cTn id="167" dur="1000"/>
                                        <p:tgtEl>
                                          <p:spTgt spid="5"/>
                                        </p:tgtEl>
                                        <p:attrNameLst>
                                          <p:attrName>ppt_w</p:attrName>
                                        </p:attrNameLst>
                                      </p:cBhvr>
                                      <p:tavLst>
                                        <p:tav tm="0">
                                          <p:val>
                                            <p:strVal val="ppt_w"/>
                                          </p:val>
                                        </p:tav>
                                        <p:tav tm="100000">
                                          <p:val>
                                            <p:fltVal val="0"/>
                                          </p:val>
                                        </p:tav>
                                      </p:tavLst>
                                    </p:anim>
                                    <p:anim calcmode="lin" valueType="num">
                                      <p:cBhvr>
                                        <p:cTn id="168" dur="1000"/>
                                        <p:tgtEl>
                                          <p:spTgt spid="5"/>
                                        </p:tgtEl>
                                        <p:attrNameLst>
                                          <p:attrName>ppt_h</p:attrName>
                                        </p:attrNameLst>
                                      </p:cBhvr>
                                      <p:tavLst>
                                        <p:tav tm="0">
                                          <p:val>
                                            <p:strVal val="ppt_h"/>
                                          </p:val>
                                        </p:tav>
                                        <p:tav tm="100000">
                                          <p:val>
                                            <p:fltVal val="0"/>
                                          </p:val>
                                        </p:tav>
                                      </p:tavLst>
                                    </p:anim>
                                    <p:animEffect transition="out" filter="fade">
                                      <p:cBhvr>
                                        <p:cTn id="169" dur="1000"/>
                                        <p:tgtEl>
                                          <p:spTgt spid="5"/>
                                        </p:tgtEl>
                                      </p:cBhvr>
                                    </p:animEffect>
                                    <p:set>
                                      <p:cBhvr>
                                        <p:cTn id="170" dur="1" fill="hold">
                                          <p:stCondLst>
                                            <p:cond delay="999"/>
                                          </p:stCondLst>
                                        </p:cTn>
                                        <p:tgtEl>
                                          <p:spTgt spid="5"/>
                                        </p:tgtEl>
                                        <p:attrNameLst>
                                          <p:attrName>style.visibility</p:attrName>
                                        </p:attrNameLst>
                                      </p:cBhvr>
                                      <p:to>
                                        <p:strVal val="hidden"/>
                                      </p:to>
                                    </p:set>
                                  </p:childTnLst>
                                </p:cTn>
                              </p:par>
                              <p:par>
                                <p:cTn id="171" presetID="1" presetClass="exit" presetSubtype="0" fill="hold" nodeType="withEffect">
                                  <p:stCondLst>
                                    <p:cond delay="0"/>
                                  </p:stCondLst>
                                  <p:childTnLst>
                                    <p:set>
                                      <p:cBhvr>
                                        <p:cTn id="172" dur="1" fill="hold">
                                          <p:stCondLst>
                                            <p:cond delay="0"/>
                                          </p:stCondLst>
                                        </p:cTn>
                                        <p:tgtEl>
                                          <p:spTgt spid="7"/>
                                        </p:tgtEl>
                                        <p:attrNameLst>
                                          <p:attrName>style.visibility</p:attrName>
                                        </p:attrNameLst>
                                      </p:cBhvr>
                                      <p:to>
                                        <p:strVal val="hidden"/>
                                      </p:to>
                                    </p:set>
                                  </p:childTnLst>
                                </p:cTn>
                              </p:par>
                              <p:par>
                                <p:cTn id="173" presetID="1" presetClass="entr" presetSubtype="0" fill="hold" nodeType="withEffect">
                                  <p:stCondLst>
                                    <p:cond delay="0"/>
                                  </p:stCondLst>
                                  <p:childTnLst>
                                    <p:set>
                                      <p:cBhvr>
                                        <p:cTn id="17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609" grpId="0" animBg="1"/>
      <p:bldP spid="877679" grpId="0" animBg="1"/>
      <p:bldP spid="87768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Pointer Arithmetic</a:t>
            </a:r>
          </a:p>
        </p:txBody>
      </p:sp>
      <p:sp>
        <p:nvSpPr>
          <p:cNvPr id="867331" name="Rectangle 3"/>
          <p:cNvSpPr>
            <a:spLocks noChangeArrowheads="1"/>
          </p:cNvSpPr>
          <p:nvPr/>
        </p:nvSpPr>
        <p:spPr bwMode="auto">
          <a:xfrm>
            <a:off x="482600" y="1155699"/>
            <a:ext cx="8051800" cy="2939214"/>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Like C before it, C++ defines the </a:t>
            </a:r>
            <a:r>
              <a:rPr lang="en-US" sz="2000" dirty="0">
                <a:solidFill>
                  <a:srgbClr val="000000"/>
                </a:solidFill>
                <a:latin typeface="Courier New"/>
                <a:cs typeface="Courier New"/>
              </a:rPr>
              <a:t>+</a:t>
            </a:r>
            <a:r>
              <a:rPr lang="en-US" sz="2400" b="0" dirty="0">
                <a:solidFill>
                  <a:srgbClr val="000000"/>
                </a:solidFill>
              </a:rPr>
              <a:t> and </a:t>
            </a:r>
            <a:r>
              <a:rPr lang="en-US" sz="2400" dirty="0">
                <a:solidFill>
                  <a:srgbClr val="000000"/>
                </a:solidFill>
                <a:latin typeface="Courier New"/>
                <a:cs typeface="Courier New"/>
              </a:rPr>
              <a:t>-</a:t>
            </a:r>
            <a:r>
              <a:rPr lang="en-US" sz="2400" b="0" dirty="0">
                <a:solidFill>
                  <a:srgbClr val="000000"/>
                </a:solidFill>
              </a:rPr>
              <a:t> operators so that they work with pointers.</a:t>
            </a:r>
          </a:p>
          <a:p>
            <a:pPr marL="342900" indent="-342900">
              <a:lnSpc>
                <a:spcPct val="85000"/>
              </a:lnSpc>
              <a:spcAft>
                <a:spcPts val="1200"/>
              </a:spcAft>
              <a:buFontTx/>
              <a:buChar char="•"/>
            </a:pPr>
            <a:r>
              <a:rPr lang="en-US" altLang="zh-CN" sz="2400" b="0" dirty="0">
                <a:solidFill>
                  <a:srgbClr val="000000"/>
                </a:solidFill>
              </a:rPr>
              <a:t>Suppose, for example, that you have made the following declarations:</a:t>
            </a: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000">
              <a:lnSpc>
                <a:spcPct val="85000"/>
              </a:lnSpc>
              <a:spcAft>
                <a:spcPts val="1200"/>
              </a:spcAft>
            </a:pPr>
            <a:r>
              <a:rPr lang="en-US" altLang="zh-CN" sz="2400" b="0" dirty="0">
                <a:solidFill>
                  <a:srgbClr val="000000"/>
                </a:solidFill>
              </a:rPr>
              <a:t>How do those variables appear in memory?</a:t>
            </a:r>
          </a:p>
        </p:txBody>
      </p:sp>
      <p:sp>
        <p:nvSpPr>
          <p:cNvPr id="74" name="TextBox 73"/>
          <p:cNvSpPr txBox="1"/>
          <p:nvPr/>
        </p:nvSpPr>
        <p:spPr>
          <a:xfrm>
            <a:off x="921359" y="2743200"/>
            <a:ext cx="3282040" cy="707886"/>
          </a:xfrm>
          <a:prstGeom prst="rect">
            <a:avLst/>
          </a:prstGeom>
          <a:solidFill>
            <a:schemeClr val="bg1"/>
          </a:solidFill>
          <a:ln>
            <a:solidFill>
              <a:schemeClr val="tx1"/>
            </a:solidFill>
          </a:ln>
        </p:spPr>
        <p:txBody>
          <a:bodyPr wrap="square" rtlCol="0">
            <a:spAutoFit/>
          </a:bodyPr>
          <a:lstStyle/>
          <a:p>
            <a:r>
              <a:rPr lang="en-US" sz="2000" dirty="0">
                <a:solidFill>
                  <a:srgbClr val="000000"/>
                </a:solidFill>
                <a:latin typeface="Courier New"/>
                <a:cs typeface="Courier New"/>
              </a:rPr>
              <a:t>double array[5];</a:t>
            </a:r>
          </a:p>
          <a:p>
            <a:r>
              <a:rPr lang="en-US" sz="2000" dirty="0">
                <a:solidFill>
                  <a:srgbClr val="000000"/>
                </a:solidFill>
                <a:latin typeface="Courier New"/>
                <a:cs typeface="Courier New"/>
              </a:rPr>
              <a:t>double * </a:t>
            </a:r>
            <a:r>
              <a:rPr lang="en-US" sz="2000" dirty="0" err="1">
                <a:solidFill>
                  <a:srgbClr val="000000"/>
                </a:solidFill>
                <a:latin typeface="Courier New"/>
                <a:cs typeface="Courier New"/>
              </a:rPr>
              <a:t>dp</a:t>
            </a:r>
            <a:r>
              <a:rPr lang="en-US" sz="2000" dirty="0">
                <a:solidFill>
                  <a:srgbClr val="000000"/>
                </a:solidFill>
                <a:latin typeface="Courier New"/>
                <a:cs typeface="Courier New"/>
              </a:rPr>
              <a:t> = array;</a:t>
            </a:r>
          </a:p>
        </p:txBody>
      </p:sp>
      <p:grpSp>
        <p:nvGrpSpPr>
          <p:cNvPr id="2" name="Group 131"/>
          <p:cNvGrpSpPr/>
          <p:nvPr/>
        </p:nvGrpSpPr>
        <p:grpSpPr>
          <a:xfrm>
            <a:off x="6560460" y="3148240"/>
            <a:ext cx="2050140" cy="280760"/>
            <a:chOff x="6560460" y="3148240"/>
            <a:chExt cx="2050140" cy="280760"/>
          </a:xfrm>
        </p:grpSpPr>
        <p:sp>
          <p:nvSpPr>
            <p:cNvPr id="86" name="Rectangle 85"/>
            <p:cNvSpPr/>
            <p:nvPr/>
          </p:nvSpPr>
          <p:spPr bwMode="auto">
            <a:xfrm>
              <a:off x="7010400" y="317296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87" name="Rectangle 152"/>
            <p:cNvSpPr>
              <a:spLocks noChangeArrowheads="1"/>
            </p:cNvSpPr>
            <p:nvPr/>
          </p:nvSpPr>
          <p:spPr bwMode="auto">
            <a:xfrm>
              <a:off x="6560460" y="317440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FFB8</a:t>
              </a:r>
            </a:p>
          </p:txBody>
        </p:sp>
        <p:sp>
          <p:nvSpPr>
            <p:cNvPr id="89" name="Rectangle 152"/>
            <p:cNvSpPr>
              <a:spLocks noChangeArrowheads="1"/>
            </p:cNvSpPr>
            <p:nvPr/>
          </p:nvSpPr>
          <p:spPr bwMode="auto">
            <a:xfrm>
              <a:off x="7034592" y="3174406"/>
              <a:ext cx="1034143" cy="244475"/>
            </a:xfrm>
            <a:prstGeom prst="rect">
              <a:avLst/>
            </a:prstGeom>
            <a:noFill/>
            <a:ln w="9525">
              <a:noFill/>
              <a:miter lim="800000"/>
              <a:headEnd/>
              <a:tailEnd/>
            </a:ln>
            <a:effectLst/>
          </p:spPr>
          <p:txBody>
            <a:bodyPr wrap="square">
              <a:prstTxWarp prst="textNoShape">
                <a:avLst/>
              </a:prstTxWarp>
              <a:spAutoFit/>
            </a:bodyPr>
            <a:lstStyle/>
            <a:p>
              <a:pPr algn="ctr"/>
              <a:r>
                <a:rPr lang="en-US" sz="1000" dirty="0">
                  <a:solidFill>
                    <a:srgbClr val="000000"/>
                  </a:solidFill>
                  <a:latin typeface="Helvetica Neue"/>
                </a:rPr>
                <a:t>FFC0</a:t>
              </a:r>
            </a:p>
          </p:txBody>
        </p:sp>
        <p:sp>
          <p:nvSpPr>
            <p:cNvPr id="90" name="Rectangle 152"/>
            <p:cNvSpPr>
              <a:spLocks noChangeArrowheads="1"/>
            </p:cNvSpPr>
            <p:nvPr/>
          </p:nvSpPr>
          <p:spPr bwMode="auto">
            <a:xfrm>
              <a:off x="8026400" y="314824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a:solidFill>
                    <a:srgbClr val="000000"/>
                  </a:solidFill>
                  <a:latin typeface="Courier New"/>
                  <a:cs typeface="Courier New"/>
                </a:rPr>
                <a:t>dp</a:t>
              </a:r>
              <a:endParaRPr lang="en-US" sz="1200" dirty="0">
                <a:solidFill>
                  <a:srgbClr val="000000"/>
                </a:solidFill>
                <a:latin typeface="Courier New"/>
                <a:cs typeface="Courier New"/>
              </a:endParaRPr>
            </a:p>
          </p:txBody>
        </p:sp>
      </p:grpSp>
      <p:grpSp>
        <p:nvGrpSpPr>
          <p:cNvPr id="3" name="Group 132"/>
          <p:cNvGrpSpPr/>
          <p:nvPr/>
        </p:nvGrpSpPr>
        <p:grpSpPr>
          <a:xfrm>
            <a:off x="6560460" y="3609201"/>
            <a:ext cx="2138435" cy="2639199"/>
            <a:chOff x="6560460" y="3609201"/>
            <a:chExt cx="2138435" cy="2639199"/>
          </a:xfrm>
        </p:grpSpPr>
        <p:sp>
          <p:nvSpPr>
            <p:cNvPr id="48" name="Rectangle 152"/>
            <p:cNvSpPr>
              <a:spLocks noChangeArrowheads="1"/>
            </p:cNvSpPr>
            <p:nvPr/>
          </p:nvSpPr>
          <p:spPr bwMode="auto">
            <a:xfrm>
              <a:off x="6560460" y="367090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FFC0</a:t>
              </a:r>
            </a:p>
          </p:txBody>
        </p:sp>
        <p:sp>
          <p:nvSpPr>
            <p:cNvPr id="60" name="Rectangle 59"/>
            <p:cNvSpPr/>
            <p:nvPr/>
          </p:nvSpPr>
          <p:spPr bwMode="auto">
            <a:xfrm>
              <a:off x="7029754" y="3695095"/>
              <a:ext cx="1038981" cy="2553305"/>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62" name="Straight Connector 61"/>
            <p:cNvCxnSpPr/>
            <p:nvPr/>
          </p:nvCxnSpPr>
          <p:spPr bwMode="auto">
            <a:xfrm rot="10800000" flipH="1">
              <a:off x="7029753" y="4205454"/>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3" name="Straight Connector 62"/>
            <p:cNvCxnSpPr/>
            <p:nvPr/>
          </p:nvCxnSpPr>
          <p:spPr bwMode="auto">
            <a:xfrm rot="10800000" flipH="1">
              <a:off x="7029755" y="4715812"/>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4" name="Straight Connector 63"/>
            <p:cNvCxnSpPr/>
            <p:nvPr/>
          </p:nvCxnSpPr>
          <p:spPr bwMode="auto">
            <a:xfrm rot="10800000" flipH="1">
              <a:off x="7029757" y="5226170"/>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65" name="Straight Connector 64"/>
            <p:cNvCxnSpPr/>
            <p:nvPr/>
          </p:nvCxnSpPr>
          <p:spPr bwMode="auto">
            <a:xfrm rot="10800000" flipH="1">
              <a:off x="7029759" y="5736528"/>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68" name="Rectangle 152"/>
            <p:cNvSpPr>
              <a:spLocks noChangeArrowheads="1"/>
            </p:cNvSpPr>
            <p:nvPr/>
          </p:nvSpPr>
          <p:spPr bwMode="auto">
            <a:xfrm>
              <a:off x="6560460" y="420067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FFC8</a:t>
              </a:r>
            </a:p>
          </p:txBody>
        </p:sp>
        <p:sp>
          <p:nvSpPr>
            <p:cNvPr id="69" name="Rectangle 152"/>
            <p:cNvSpPr>
              <a:spLocks noChangeArrowheads="1"/>
            </p:cNvSpPr>
            <p:nvPr/>
          </p:nvSpPr>
          <p:spPr bwMode="auto">
            <a:xfrm>
              <a:off x="6560460" y="473044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FFD0</a:t>
              </a:r>
            </a:p>
          </p:txBody>
        </p:sp>
        <p:sp>
          <p:nvSpPr>
            <p:cNvPr id="70" name="Rectangle 152"/>
            <p:cNvSpPr>
              <a:spLocks noChangeArrowheads="1"/>
            </p:cNvSpPr>
            <p:nvPr/>
          </p:nvSpPr>
          <p:spPr bwMode="auto">
            <a:xfrm>
              <a:off x="6560460" y="526021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FFD8</a:t>
              </a:r>
            </a:p>
          </p:txBody>
        </p:sp>
        <p:sp>
          <p:nvSpPr>
            <p:cNvPr id="71" name="Rectangle 152"/>
            <p:cNvSpPr>
              <a:spLocks noChangeArrowheads="1"/>
            </p:cNvSpPr>
            <p:nvPr/>
          </p:nvSpPr>
          <p:spPr bwMode="auto">
            <a:xfrm>
              <a:off x="6560460" y="5789986"/>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FFE0</a:t>
              </a:r>
            </a:p>
          </p:txBody>
        </p:sp>
        <p:sp>
          <p:nvSpPr>
            <p:cNvPr id="91" name="Rectangle 152"/>
            <p:cNvSpPr>
              <a:spLocks noChangeArrowheads="1"/>
            </p:cNvSpPr>
            <p:nvPr/>
          </p:nvSpPr>
          <p:spPr bwMode="auto">
            <a:xfrm>
              <a:off x="8038495" y="3609201"/>
              <a:ext cx="660400" cy="276999"/>
            </a:xfrm>
            <a:prstGeom prst="rect">
              <a:avLst/>
            </a:prstGeom>
            <a:noFill/>
            <a:ln w="9525">
              <a:noFill/>
              <a:miter lim="800000"/>
              <a:headEnd/>
              <a:tailEnd/>
            </a:ln>
            <a:effectLst/>
          </p:spPr>
          <p:txBody>
            <a:bodyPr wrap="square">
              <a:prstTxWarp prst="textNoShape">
                <a:avLst/>
              </a:prstTxWarp>
              <a:spAutoFit/>
            </a:bodyPr>
            <a:lstStyle/>
            <a:p>
              <a:r>
                <a:rPr lang="en-US" sz="1200" dirty="0">
                  <a:solidFill>
                    <a:srgbClr val="000000"/>
                  </a:solidFill>
                  <a:latin typeface="Courier New"/>
                  <a:cs typeface="Courier New"/>
                </a:rPr>
                <a:t>array</a:t>
              </a:r>
            </a:p>
          </p:txBody>
        </p:sp>
      </p:grpSp>
      <p:sp>
        <p:nvSpPr>
          <p:cNvPr id="92" name="Rectangle 3"/>
          <p:cNvSpPr>
            <a:spLocks noChangeArrowheads="1"/>
          </p:cNvSpPr>
          <p:nvPr/>
        </p:nvSpPr>
        <p:spPr bwMode="auto">
          <a:xfrm>
            <a:off x="494694" y="4097333"/>
            <a:ext cx="5121125" cy="257024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C++ defines pointer addition so that the following identity always holds (Note these are not C++ statements!):</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000">
              <a:lnSpc>
                <a:spcPct val="85000"/>
              </a:lnSpc>
              <a:spcAft>
                <a:spcPts val="1200"/>
              </a:spcAft>
            </a:pPr>
            <a:r>
              <a:rPr lang="en-US" altLang="zh-CN" sz="2400" b="0" dirty="0">
                <a:solidFill>
                  <a:srgbClr val="000000"/>
                </a:solidFill>
              </a:rPr>
              <a:t>Thus, </a:t>
            </a:r>
            <a:r>
              <a:rPr lang="en-US" altLang="zh-CN" sz="2000" dirty="0" err="1">
                <a:solidFill>
                  <a:srgbClr val="000000"/>
                </a:solidFill>
                <a:latin typeface="Courier New"/>
                <a:cs typeface="Courier New"/>
              </a:rPr>
              <a:t>dp</a:t>
            </a:r>
            <a:r>
              <a:rPr lang="en-US" altLang="zh-CN" sz="2000" dirty="0">
                <a:solidFill>
                  <a:srgbClr val="000000"/>
                </a:solidFill>
                <a:latin typeface="Times New Roman"/>
                <a:cs typeface="Times New Roman"/>
              </a:rPr>
              <a:t> </a:t>
            </a:r>
            <a:r>
              <a:rPr lang="en-US" altLang="zh-CN" sz="2000" dirty="0">
                <a:solidFill>
                  <a:srgbClr val="000000"/>
                </a:solidFill>
                <a:latin typeface="Courier New"/>
                <a:cs typeface="Courier New"/>
              </a:rPr>
              <a:t>+</a:t>
            </a:r>
            <a:r>
              <a:rPr lang="en-US" altLang="zh-CN" sz="2000" dirty="0">
                <a:solidFill>
                  <a:srgbClr val="000000"/>
                </a:solidFill>
                <a:latin typeface="Times New Roman"/>
                <a:cs typeface="Times New Roman"/>
              </a:rPr>
              <a:t> </a:t>
            </a:r>
            <a:r>
              <a:rPr lang="en-US" altLang="zh-CN" sz="2000" dirty="0">
                <a:solidFill>
                  <a:srgbClr val="000000"/>
                </a:solidFill>
                <a:latin typeface="Courier New"/>
                <a:cs typeface="Courier New"/>
              </a:rPr>
              <a:t>2</a:t>
            </a:r>
            <a:r>
              <a:rPr lang="en-US" altLang="zh-CN" sz="2400" b="0" dirty="0">
                <a:solidFill>
                  <a:srgbClr val="000000"/>
                </a:solidFill>
              </a:rPr>
              <a:t> points to </a:t>
            </a:r>
            <a:r>
              <a:rPr lang="en-US" altLang="zh-CN" sz="2000" dirty="0">
                <a:solidFill>
                  <a:srgbClr val="000000"/>
                </a:solidFill>
                <a:latin typeface="Courier New"/>
                <a:cs typeface="Courier New"/>
              </a:rPr>
              <a:t>array[2]</a:t>
            </a:r>
            <a:r>
              <a:rPr lang="en-US" altLang="zh-CN" sz="2400" b="0" dirty="0">
                <a:solidFill>
                  <a:srgbClr val="000000"/>
                </a:solidFill>
              </a:rPr>
              <a:t>.</a:t>
            </a:r>
          </a:p>
        </p:txBody>
      </p:sp>
      <p:sp>
        <p:nvSpPr>
          <p:cNvPr id="93" name="TextBox 92"/>
          <p:cNvSpPr txBox="1"/>
          <p:nvPr/>
        </p:nvSpPr>
        <p:spPr>
          <a:xfrm>
            <a:off x="921359" y="5262180"/>
            <a:ext cx="4953001" cy="707886"/>
          </a:xfrm>
          <a:prstGeom prst="rect">
            <a:avLst/>
          </a:prstGeom>
          <a:solidFill>
            <a:schemeClr val="bg1"/>
          </a:solidFill>
          <a:ln>
            <a:solidFill>
              <a:schemeClr val="tx1"/>
            </a:solidFill>
          </a:ln>
        </p:spPr>
        <p:txBody>
          <a:bodyPr wrap="square" rtlCol="0">
            <a:spAutoFit/>
          </a:bodyPr>
          <a:lstStyle/>
          <a:p>
            <a:r>
              <a:rPr lang="en-US" sz="2000" dirty="0">
                <a:latin typeface="Courier New" charset="0"/>
              </a:rPr>
              <a:t>array[</a:t>
            </a:r>
            <a:r>
              <a:rPr lang="en-US" sz="2000" dirty="0" err="1">
                <a:latin typeface="Courier New" charset="0"/>
              </a:rPr>
              <a:t>i</a:t>
            </a:r>
            <a:r>
              <a:rPr lang="en-US" sz="2000" dirty="0">
                <a:latin typeface="Courier New" charset="0"/>
              </a:rPr>
              <a:t>] </a:t>
            </a:r>
            <a:r>
              <a:rPr lang="en-US" sz="2000" dirty="0">
                <a:latin typeface="Courier New" charset="0"/>
                <a:sym typeface="Symbol"/>
              </a:rPr>
              <a:t> </a:t>
            </a:r>
            <a:r>
              <a:rPr lang="en-US" sz="2000" dirty="0">
                <a:latin typeface="Courier New" charset="0"/>
              </a:rPr>
              <a:t>*(</a:t>
            </a:r>
            <a:r>
              <a:rPr lang="en-US" sz="2000" dirty="0" err="1">
                <a:latin typeface="Courier New" charset="0"/>
              </a:rPr>
              <a:t>array+i</a:t>
            </a:r>
            <a:r>
              <a:rPr lang="en-US" sz="2000" dirty="0">
                <a:latin typeface="Courier New" charset="0"/>
              </a:rPr>
              <a:t>)</a:t>
            </a:r>
            <a:r>
              <a:rPr lang="en-US" altLang="zh-CN" sz="2000" dirty="0">
                <a:latin typeface="Courier New" charset="0"/>
                <a:sym typeface="Symbol"/>
              </a:rPr>
              <a:t>  </a:t>
            </a:r>
            <a:r>
              <a:rPr lang="en-US" altLang="zh-CN" sz="2000" dirty="0">
                <a:latin typeface="Courier New" charset="0"/>
              </a:rPr>
              <a:t>*(</a:t>
            </a:r>
            <a:r>
              <a:rPr lang="en-US" altLang="zh-CN" sz="2000" dirty="0" err="1">
                <a:latin typeface="Courier New" charset="0"/>
              </a:rPr>
              <a:t>dp+i</a:t>
            </a:r>
            <a:r>
              <a:rPr lang="en-US" altLang="zh-CN" sz="2000" dirty="0">
                <a:latin typeface="Courier New" charset="0"/>
              </a:rPr>
              <a:t>)</a:t>
            </a:r>
          </a:p>
          <a:p>
            <a:r>
              <a:rPr lang="en-US" sz="2000" dirty="0" err="1">
                <a:latin typeface="Courier New" charset="0"/>
              </a:rPr>
              <a:t>dp+i</a:t>
            </a:r>
            <a:r>
              <a:rPr lang="en-US" sz="2000" dirty="0">
                <a:latin typeface="Courier New" charset="0"/>
              </a:rPr>
              <a:t> </a:t>
            </a:r>
            <a:r>
              <a:rPr lang="en-US" sz="2000" dirty="0">
                <a:latin typeface="Courier New" charset="0"/>
                <a:sym typeface="Symbol"/>
              </a:rPr>
              <a:t></a:t>
            </a:r>
            <a:r>
              <a:rPr lang="en-US" sz="2000" dirty="0">
                <a:latin typeface="Courier New" charset="0"/>
              </a:rPr>
              <a:t> </a:t>
            </a:r>
            <a:r>
              <a:rPr lang="en-US" altLang="zh-CN" sz="2000" dirty="0" err="1">
                <a:latin typeface="Courier New" charset="0"/>
              </a:rPr>
              <a:t>array+i</a:t>
            </a:r>
            <a:r>
              <a:rPr lang="en-US" altLang="zh-CN" sz="2000" dirty="0">
                <a:latin typeface="Courier New" charset="0"/>
              </a:rPr>
              <a:t> </a:t>
            </a:r>
            <a:r>
              <a:rPr lang="en-US" altLang="zh-CN" sz="2000" dirty="0">
                <a:latin typeface="Courier New" charset="0"/>
                <a:sym typeface="Symbol"/>
              </a:rPr>
              <a:t></a:t>
            </a:r>
            <a:r>
              <a:rPr lang="en-US" altLang="zh-CN" sz="2000" dirty="0">
                <a:latin typeface="Courier New" charset="0"/>
              </a:rPr>
              <a:t> </a:t>
            </a:r>
            <a:r>
              <a:rPr lang="en-US" sz="2000" dirty="0">
                <a:latin typeface="Courier New" charset="0"/>
              </a:rPr>
              <a:t>&amp;array[</a:t>
            </a:r>
            <a:r>
              <a:rPr lang="en-US" sz="2000" dirty="0" err="1">
                <a:latin typeface="Courier New" charset="0"/>
              </a:rPr>
              <a:t>i</a:t>
            </a:r>
            <a:r>
              <a:rPr lang="en-US" sz="2000" dirty="0">
                <a:latin typeface="Courier New" charset="0"/>
              </a:rPr>
              <a:t>]</a:t>
            </a:r>
          </a:p>
        </p:txBody>
      </p:sp>
      <p:grpSp>
        <p:nvGrpSpPr>
          <p:cNvPr id="5" name="Group 130"/>
          <p:cNvGrpSpPr/>
          <p:nvPr/>
        </p:nvGrpSpPr>
        <p:grpSpPr>
          <a:xfrm>
            <a:off x="6526590" y="3080655"/>
            <a:ext cx="1550610" cy="3378200"/>
            <a:chOff x="6526590" y="3080655"/>
            <a:chExt cx="1550610" cy="3378200"/>
          </a:xfrm>
        </p:grpSpPr>
        <p:sp>
          <p:nvSpPr>
            <p:cNvPr id="127" name="Rectangle 126"/>
            <p:cNvSpPr/>
            <p:nvPr/>
          </p:nvSpPr>
          <p:spPr bwMode="auto">
            <a:xfrm>
              <a:off x="6526590" y="3080655"/>
              <a:ext cx="1550610" cy="3378200"/>
            </a:xfrm>
            <a:prstGeom prst="rect">
              <a:avLst/>
            </a:prstGeom>
            <a:solidFill>
              <a:srgbClr val="CC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95" name="Rectangle 94"/>
            <p:cNvSpPr/>
            <p:nvPr/>
          </p:nvSpPr>
          <p:spPr bwMode="auto">
            <a:xfrm>
              <a:off x="7030963" y="3697515"/>
              <a:ext cx="1038981" cy="2553305"/>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96" name="Straight Connector 95"/>
            <p:cNvCxnSpPr/>
            <p:nvPr/>
          </p:nvCxnSpPr>
          <p:spPr bwMode="auto">
            <a:xfrm rot="10800000" flipH="1">
              <a:off x="7030962" y="4207874"/>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7" name="Straight Connector 96"/>
            <p:cNvCxnSpPr/>
            <p:nvPr/>
          </p:nvCxnSpPr>
          <p:spPr bwMode="auto">
            <a:xfrm rot="10800000" flipH="1">
              <a:off x="7030964" y="4718232"/>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8" name="Straight Connector 97"/>
            <p:cNvCxnSpPr/>
            <p:nvPr/>
          </p:nvCxnSpPr>
          <p:spPr bwMode="auto">
            <a:xfrm rot="10800000" flipH="1">
              <a:off x="7030966" y="5228590"/>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9" name="Straight Connector 98"/>
            <p:cNvCxnSpPr/>
            <p:nvPr/>
          </p:nvCxnSpPr>
          <p:spPr bwMode="auto">
            <a:xfrm rot="10800000" flipH="1">
              <a:off x="7030968" y="5738948"/>
              <a:ext cx="1038981"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4" name="Rectangle 103"/>
            <p:cNvSpPr/>
            <p:nvPr/>
          </p:nvSpPr>
          <p:spPr bwMode="auto">
            <a:xfrm>
              <a:off x="7011609" y="317538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08" name="Oval 61"/>
            <p:cNvSpPr>
              <a:spLocks noChangeArrowheads="1"/>
            </p:cNvSpPr>
            <p:nvPr/>
          </p:nvSpPr>
          <p:spPr bwMode="auto">
            <a:xfrm>
              <a:off x="7489146" y="3264505"/>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21" name="AutoShape 62"/>
            <p:cNvCxnSpPr>
              <a:cxnSpLocks noChangeShapeType="1"/>
            </p:cNvCxnSpPr>
            <p:nvPr/>
          </p:nvCxnSpPr>
          <p:spPr bwMode="auto">
            <a:xfrm rot="10800000" flipV="1">
              <a:off x="7001935" y="3308050"/>
              <a:ext cx="521191" cy="477760"/>
            </a:xfrm>
            <a:prstGeom prst="bentConnector3">
              <a:avLst>
                <a:gd name="adj1" fmla="val 138186"/>
              </a:avLst>
            </a:prstGeom>
            <a:noFill/>
            <a:ln w="9525">
              <a:solidFill>
                <a:schemeClr val="tx1"/>
              </a:solidFill>
              <a:miter lim="800000"/>
              <a:headEnd/>
              <a:tailEnd type="triangle" w="med" len="med"/>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7331">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733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2">
                                            <p:txEl>
                                              <p:pRg st="0" end="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2">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9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69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Binary Notation</a:t>
            </a:r>
            <a:endParaRPr lang="en-US" sz="4000" dirty="0">
              <a:solidFill>
                <a:schemeClr val="tx1"/>
              </a:solidFill>
            </a:endParaRPr>
          </a:p>
        </p:txBody>
      </p:sp>
      <p:sp>
        <p:nvSpPr>
          <p:cNvPr id="797699" name="AutoShape 3"/>
          <p:cNvSpPr>
            <a:spLocks noChangeArrowheads="1"/>
          </p:cNvSpPr>
          <p:nvPr/>
        </p:nvSpPr>
        <p:spPr bwMode="auto">
          <a:xfrm>
            <a:off x="4533900"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rightmost digit</a:t>
            </a:r>
          </a:p>
          <a:p>
            <a:pPr>
              <a:lnSpc>
                <a:spcPct val="85000"/>
              </a:lnSpc>
            </a:pPr>
            <a:r>
              <a:rPr lang="en-US" b="0" i="1">
                <a:solidFill>
                  <a:srgbClr val="000000"/>
                </a:solidFill>
              </a:rPr>
              <a:t>is the units place.</a:t>
            </a:r>
          </a:p>
        </p:txBody>
      </p:sp>
      <p:sp>
        <p:nvSpPr>
          <p:cNvPr id="797700" name="AutoShape 4"/>
          <p:cNvSpPr>
            <a:spLocks noChangeArrowheads="1"/>
          </p:cNvSpPr>
          <p:nvPr/>
        </p:nvSpPr>
        <p:spPr bwMode="auto">
          <a:xfrm>
            <a:off x="4054475"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next digit gives</a:t>
            </a:r>
          </a:p>
          <a:p>
            <a:pPr>
              <a:lnSpc>
                <a:spcPct val="85000"/>
              </a:lnSpc>
            </a:pPr>
            <a:r>
              <a:rPr lang="en-US" b="0" i="1">
                <a:solidFill>
                  <a:srgbClr val="000000"/>
                </a:solidFill>
              </a:rPr>
              <a:t>the number of 2s.</a:t>
            </a:r>
          </a:p>
        </p:txBody>
      </p:sp>
      <p:sp>
        <p:nvSpPr>
          <p:cNvPr id="797701" name="AutoShape 5"/>
          <p:cNvSpPr>
            <a:spLocks noChangeArrowheads="1"/>
          </p:cNvSpPr>
          <p:nvPr/>
        </p:nvSpPr>
        <p:spPr bwMode="auto">
          <a:xfrm>
            <a:off x="3606800" y="4572000"/>
            <a:ext cx="1597025" cy="446088"/>
          </a:xfrm>
          <a:prstGeom prst="wedgeRectCallout">
            <a:avLst>
              <a:gd name="adj1" fmla="val 50894"/>
              <a:gd name="adj2" fmla="val -132560"/>
            </a:avLst>
          </a:prstGeom>
          <a:solidFill>
            <a:srgbClr val="FFFF99"/>
          </a:solidFill>
          <a:ln w="9525">
            <a:solidFill>
              <a:schemeClr val="tx1"/>
            </a:solidFill>
            <a:miter lim="800000"/>
            <a:headEnd/>
            <a:tailEnd/>
          </a:ln>
          <a:effectLst/>
        </p:spPr>
        <p:txBody>
          <a:bodyPr wrap="none" anchor="ctr">
            <a:prstTxWarp prst="textNoShape">
              <a:avLst/>
            </a:prstTxWarp>
          </a:bodyPr>
          <a:lstStyle/>
          <a:p>
            <a:pPr>
              <a:lnSpc>
                <a:spcPct val="85000"/>
              </a:lnSpc>
            </a:pPr>
            <a:r>
              <a:rPr lang="en-US" b="0" i="1">
                <a:solidFill>
                  <a:srgbClr val="000000"/>
                </a:solidFill>
              </a:rPr>
              <a:t>The next digit gives</a:t>
            </a:r>
          </a:p>
          <a:p>
            <a:pPr>
              <a:lnSpc>
                <a:spcPct val="85000"/>
              </a:lnSpc>
            </a:pPr>
            <a:r>
              <a:rPr lang="en-US" b="0" i="1">
                <a:solidFill>
                  <a:srgbClr val="000000"/>
                </a:solidFill>
              </a:rPr>
              <a:t>the number of 4s.</a:t>
            </a:r>
          </a:p>
        </p:txBody>
      </p:sp>
      <p:sp>
        <p:nvSpPr>
          <p:cNvPr id="797703" name="Rectangle 7"/>
          <p:cNvSpPr>
            <a:spLocks noChangeArrowheads="1"/>
          </p:cNvSpPr>
          <p:nvPr/>
        </p:nvSpPr>
        <p:spPr bwMode="auto">
          <a:xfrm>
            <a:off x="2746375" y="4197350"/>
            <a:ext cx="3651250" cy="96678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97704" name="Rectangle 8"/>
          <p:cNvSpPr>
            <a:spLocks noChangeArrowheads="1"/>
          </p:cNvSpPr>
          <p:nvPr/>
        </p:nvSpPr>
        <p:spPr bwMode="auto">
          <a:xfrm>
            <a:off x="482600" y="1155700"/>
            <a:ext cx="8128000" cy="2462213"/>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Bytes and words can be used to represent integers of different sizes by interpreting the bits as a number in </a:t>
            </a:r>
            <a:r>
              <a:rPr lang="en-US" sz="2400" i="1" dirty="0">
                <a:solidFill>
                  <a:srgbClr val="FF0000"/>
                </a:solidFill>
              </a:rPr>
              <a:t>binary notation</a:t>
            </a:r>
            <a:r>
              <a:rPr lang="en-US" sz="2400" b="0" i="1"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Binary notation is similar to decimal notation but uses a different </a:t>
            </a:r>
            <a:r>
              <a:rPr lang="en-US" altLang="zh-CN" sz="2400" i="1" dirty="0">
                <a:solidFill>
                  <a:srgbClr val="FF0000"/>
                </a:solidFill>
              </a:rPr>
              <a:t>base</a:t>
            </a:r>
            <a:r>
              <a:rPr lang="en-US" altLang="zh-CN" sz="2400" b="0" i="1" dirty="0">
                <a:solidFill>
                  <a:srgbClr val="000000"/>
                </a:solidFill>
              </a:rPr>
              <a:t>.</a:t>
            </a:r>
            <a:r>
              <a:rPr lang="en-US" altLang="zh-CN" sz="2400" b="0" dirty="0">
                <a:solidFill>
                  <a:srgbClr val="000000"/>
                </a:solidFill>
              </a:rPr>
              <a:t>  Decimal numbers use 10 as their base, which means that each digit counts for ten times as much as the digit to its right.  Binary notation uses base 2, which means that each position counts for twice as much, as follows:</a:t>
            </a:r>
          </a:p>
        </p:txBody>
      </p:sp>
      <p:sp>
        <p:nvSpPr>
          <p:cNvPr id="797722" name="Text Box 26"/>
          <p:cNvSpPr txBox="1">
            <a:spLocks noChangeArrowheads="1"/>
          </p:cNvSpPr>
          <p:nvPr/>
        </p:nvSpPr>
        <p:spPr bwMode="auto">
          <a:xfrm>
            <a:off x="7962900" y="6262688"/>
            <a:ext cx="457200" cy="36671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dirty="0">
                <a:solidFill>
                  <a:srgbClr val="000000"/>
                </a:solidFill>
              </a:rPr>
              <a:t>42</a:t>
            </a:r>
          </a:p>
        </p:txBody>
      </p:sp>
      <p:cxnSp>
        <p:nvCxnSpPr>
          <p:cNvPr id="797723" name="AutoShape 27"/>
          <p:cNvCxnSpPr>
            <a:cxnSpLocks noChangeShapeType="1"/>
            <a:stCxn id="797771" idx="2"/>
            <a:endCxn id="797706" idx="1"/>
          </p:cNvCxnSpPr>
          <p:nvPr/>
        </p:nvCxnSpPr>
        <p:spPr bwMode="auto">
          <a:xfrm rot="16200000" flipH="1">
            <a:off x="6378178" y="3985022"/>
            <a:ext cx="273845" cy="685800"/>
          </a:xfrm>
          <a:prstGeom prst="bentConnector2">
            <a:avLst/>
          </a:prstGeom>
          <a:noFill/>
          <a:ln w="9525">
            <a:solidFill>
              <a:schemeClr val="tx1"/>
            </a:solidFill>
            <a:miter lim="800000"/>
            <a:headEnd/>
            <a:tailEnd type="triangle" w="med" len="med"/>
          </a:ln>
          <a:effectLst/>
        </p:spPr>
      </p:cxnSp>
      <p:cxnSp>
        <p:nvCxnSpPr>
          <p:cNvPr id="797724" name="AutoShape 28"/>
          <p:cNvCxnSpPr>
            <a:cxnSpLocks noChangeShapeType="1"/>
            <a:stCxn id="797770" idx="2"/>
            <a:endCxn id="797711" idx="1"/>
          </p:cNvCxnSpPr>
          <p:nvPr/>
        </p:nvCxnSpPr>
        <p:spPr bwMode="auto">
          <a:xfrm rot="16200000" flipH="1">
            <a:off x="6028928" y="3877072"/>
            <a:ext cx="515145" cy="1143000"/>
          </a:xfrm>
          <a:prstGeom prst="bentConnector2">
            <a:avLst/>
          </a:prstGeom>
          <a:noFill/>
          <a:ln w="9525">
            <a:solidFill>
              <a:schemeClr val="tx1"/>
            </a:solidFill>
            <a:miter lim="800000"/>
            <a:headEnd/>
            <a:tailEnd type="triangle" w="med" len="med"/>
          </a:ln>
          <a:effectLst/>
        </p:spPr>
      </p:cxnSp>
      <p:cxnSp>
        <p:nvCxnSpPr>
          <p:cNvPr id="797725" name="AutoShape 29"/>
          <p:cNvCxnSpPr>
            <a:cxnSpLocks noChangeShapeType="1"/>
            <a:stCxn id="797769" idx="2"/>
            <a:endCxn id="797716" idx="1"/>
          </p:cNvCxnSpPr>
          <p:nvPr/>
        </p:nvCxnSpPr>
        <p:spPr bwMode="auto">
          <a:xfrm rot="16200000" flipH="1">
            <a:off x="5679678" y="3769122"/>
            <a:ext cx="756445" cy="1600200"/>
          </a:xfrm>
          <a:prstGeom prst="bentConnector2">
            <a:avLst/>
          </a:prstGeom>
          <a:noFill/>
          <a:ln w="9525">
            <a:solidFill>
              <a:schemeClr val="tx1"/>
            </a:solidFill>
            <a:miter lim="800000"/>
            <a:headEnd/>
            <a:tailEnd type="triangle" w="med" len="med"/>
          </a:ln>
          <a:effectLst/>
        </p:spPr>
      </p:cxnSp>
      <p:grpSp>
        <p:nvGrpSpPr>
          <p:cNvPr id="3" name="Group 85"/>
          <p:cNvGrpSpPr/>
          <p:nvPr/>
        </p:nvGrpSpPr>
        <p:grpSpPr>
          <a:xfrm>
            <a:off x="2743200" y="3733800"/>
            <a:ext cx="3657600" cy="457200"/>
            <a:chOff x="2743200" y="3733800"/>
            <a:chExt cx="3657600" cy="457200"/>
          </a:xfrm>
        </p:grpSpPr>
        <p:sp>
          <p:nvSpPr>
            <p:cNvPr id="797764" name="Rectangle 68"/>
            <p:cNvSpPr>
              <a:spLocks noChangeArrowheads="1"/>
            </p:cNvSpPr>
            <p:nvPr/>
          </p:nvSpPr>
          <p:spPr bwMode="auto">
            <a:xfrm>
              <a:off x="27432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5" name="Rectangle 69"/>
            <p:cNvSpPr>
              <a:spLocks noChangeArrowheads="1"/>
            </p:cNvSpPr>
            <p:nvPr/>
          </p:nvSpPr>
          <p:spPr bwMode="auto">
            <a:xfrm>
              <a:off x="32004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6" name="Rectangle 70"/>
            <p:cNvSpPr>
              <a:spLocks noChangeArrowheads="1"/>
            </p:cNvSpPr>
            <p:nvPr/>
          </p:nvSpPr>
          <p:spPr bwMode="auto">
            <a:xfrm>
              <a:off x="36576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67" name="Rectangle 71"/>
            <p:cNvSpPr>
              <a:spLocks noChangeArrowheads="1"/>
            </p:cNvSpPr>
            <p:nvPr/>
          </p:nvSpPr>
          <p:spPr bwMode="auto">
            <a:xfrm>
              <a:off x="41148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68" name="Rectangle 72"/>
            <p:cNvSpPr>
              <a:spLocks noChangeArrowheads="1"/>
            </p:cNvSpPr>
            <p:nvPr/>
          </p:nvSpPr>
          <p:spPr bwMode="auto">
            <a:xfrm>
              <a:off x="45720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69" name="Rectangle 73"/>
            <p:cNvSpPr>
              <a:spLocks noChangeArrowheads="1"/>
            </p:cNvSpPr>
            <p:nvPr/>
          </p:nvSpPr>
          <p:spPr bwMode="auto">
            <a:xfrm>
              <a:off x="50292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797770" name="Rectangle 74"/>
            <p:cNvSpPr>
              <a:spLocks noChangeArrowheads="1"/>
            </p:cNvSpPr>
            <p:nvPr/>
          </p:nvSpPr>
          <p:spPr bwMode="auto">
            <a:xfrm>
              <a:off x="54864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797771" name="Rectangle 75"/>
            <p:cNvSpPr>
              <a:spLocks noChangeArrowheads="1"/>
            </p:cNvSpPr>
            <p:nvPr/>
          </p:nvSpPr>
          <p:spPr bwMode="auto">
            <a:xfrm>
              <a:off x="5943600" y="37338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grpSp>
        <p:nvGrpSpPr>
          <p:cNvPr id="4" name="Group 86"/>
          <p:cNvGrpSpPr/>
          <p:nvPr/>
        </p:nvGrpSpPr>
        <p:grpSpPr>
          <a:xfrm>
            <a:off x="6858000" y="4279900"/>
            <a:ext cx="1562100" cy="371930"/>
            <a:chOff x="6858000" y="4279900"/>
            <a:chExt cx="1562100" cy="371930"/>
          </a:xfrm>
        </p:grpSpPr>
        <p:sp>
          <p:nvSpPr>
            <p:cNvPr id="797706" name="Text Box 10"/>
            <p:cNvSpPr txBox="1">
              <a:spLocks noChangeArrowheads="1"/>
            </p:cNvSpPr>
            <p:nvPr/>
          </p:nvSpPr>
          <p:spPr bwMode="auto">
            <a:xfrm>
              <a:off x="6858000" y="42814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08" name="Text Box 12"/>
            <p:cNvSpPr txBox="1">
              <a:spLocks noChangeArrowheads="1"/>
            </p:cNvSpPr>
            <p:nvPr/>
          </p:nvSpPr>
          <p:spPr bwMode="auto">
            <a:xfrm>
              <a:off x="7962900" y="42814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09" name="Text Box 13"/>
            <p:cNvSpPr txBox="1">
              <a:spLocks noChangeArrowheads="1"/>
            </p:cNvSpPr>
            <p:nvPr/>
          </p:nvSpPr>
          <p:spPr bwMode="auto">
            <a:xfrm>
              <a:off x="7162800" y="42799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78" name="TextBox 77"/>
            <p:cNvSpPr txBox="1"/>
            <p:nvPr/>
          </p:nvSpPr>
          <p:spPr>
            <a:xfrm>
              <a:off x="7620000" y="4282498"/>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5" name="Group 87"/>
          <p:cNvGrpSpPr/>
          <p:nvPr/>
        </p:nvGrpSpPr>
        <p:grpSpPr>
          <a:xfrm>
            <a:off x="6858000" y="4521200"/>
            <a:ext cx="1562100" cy="372879"/>
            <a:chOff x="6858000" y="4521200"/>
            <a:chExt cx="1562100" cy="372879"/>
          </a:xfrm>
        </p:grpSpPr>
        <p:sp>
          <p:nvSpPr>
            <p:cNvPr id="797711" name="Text Box 15"/>
            <p:cNvSpPr txBox="1">
              <a:spLocks noChangeArrowheads="1"/>
            </p:cNvSpPr>
            <p:nvPr/>
          </p:nvSpPr>
          <p:spPr bwMode="auto">
            <a:xfrm>
              <a:off x="6858000" y="45227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13" name="Text Box 17"/>
            <p:cNvSpPr txBox="1">
              <a:spLocks noChangeArrowheads="1"/>
            </p:cNvSpPr>
            <p:nvPr/>
          </p:nvSpPr>
          <p:spPr bwMode="auto">
            <a:xfrm>
              <a:off x="7962900" y="45227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797714" name="Text Box 18"/>
            <p:cNvSpPr txBox="1">
              <a:spLocks noChangeArrowheads="1"/>
            </p:cNvSpPr>
            <p:nvPr/>
          </p:nvSpPr>
          <p:spPr bwMode="auto">
            <a:xfrm>
              <a:off x="7162800" y="45212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79" name="TextBox 78"/>
            <p:cNvSpPr txBox="1"/>
            <p:nvPr/>
          </p:nvSpPr>
          <p:spPr>
            <a:xfrm>
              <a:off x="7620000" y="4524747"/>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6" name="Group 88"/>
          <p:cNvGrpSpPr/>
          <p:nvPr/>
        </p:nvGrpSpPr>
        <p:grpSpPr>
          <a:xfrm>
            <a:off x="6858000" y="4762500"/>
            <a:ext cx="1562100" cy="373828"/>
            <a:chOff x="6858000" y="4762500"/>
            <a:chExt cx="1562100" cy="373828"/>
          </a:xfrm>
        </p:grpSpPr>
        <p:sp>
          <p:nvSpPr>
            <p:cNvPr id="797716" name="Text Box 20"/>
            <p:cNvSpPr txBox="1">
              <a:spLocks noChangeArrowheads="1"/>
            </p:cNvSpPr>
            <p:nvPr/>
          </p:nvSpPr>
          <p:spPr bwMode="auto">
            <a:xfrm>
              <a:off x="6858000" y="47640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18" name="Text Box 22"/>
            <p:cNvSpPr txBox="1">
              <a:spLocks noChangeArrowheads="1"/>
            </p:cNvSpPr>
            <p:nvPr/>
          </p:nvSpPr>
          <p:spPr bwMode="auto">
            <a:xfrm>
              <a:off x="7962900" y="47640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19" name="Text Box 23"/>
            <p:cNvSpPr txBox="1">
              <a:spLocks noChangeArrowheads="1"/>
            </p:cNvSpPr>
            <p:nvPr/>
          </p:nvSpPr>
          <p:spPr bwMode="auto">
            <a:xfrm>
              <a:off x="7162800" y="47625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a:t>
              </a:r>
            </a:p>
          </p:txBody>
        </p:sp>
        <p:sp>
          <p:nvSpPr>
            <p:cNvPr id="80" name="TextBox 79"/>
            <p:cNvSpPr txBox="1"/>
            <p:nvPr/>
          </p:nvSpPr>
          <p:spPr>
            <a:xfrm>
              <a:off x="7620000" y="4766996"/>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7" name="Group 89"/>
          <p:cNvGrpSpPr/>
          <p:nvPr/>
        </p:nvGrpSpPr>
        <p:grpSpPr>
          <a:xfrm>
            <a:off x="4800601" y="4190999"/>
            <a:ext cx="3619499" cy="1187578"/>
            <a:chOff x="4800601" y="4190999"/>
            <a:chExt cx="3619499" cy="1187578"/>
          </a:xfrm>
        </p:grpSpPr>
        <p:sp>
          <p:nvSpPr>
            <p:cNvPr id="797728" name="Text Box 32"/>
            <p:cNvSpPr txBox="1">
              <a:spLocks noChangeArrowheads="1"/>
            </p:cNvSpPr>
            <p:nvPr/>
          </p:nvSpPr>
          <p:spPr bwMode="auto">
            <a:xfrm>
              <a:off x="6858000" y="50053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30" name="Text Box 34"/>
            <p:cNvSpPr txBox="1">
              <a:spLocks noChangeArrowheads="1"/>
            </p:cNvSpPr>
            <p:nvPr/>
          </p:nvSpPr>
          <p:spPr bwMode="auto">
            <a:xfrm>
              <a:off x="7962900" y="50053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sp>
          <p:nvSpPr>
            <p:cNvPr id="797731" name="Text Box 35"/>
            <p:cNvSpPr txBox="1">
              <a:spLocks noChangeArrowheads="1"/>
            </p:cNvSpPr>
            <p:nvPr/>
          </p:nvSpPr>
          <p:spPr bwMode="auto">
            <a:xfrm>
              <a:off x="7162800" y="50038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797732" name="AutoShape 36"/>
            <p:cNvCxnSpPr>
              <a:cxnSpLocks noChangeShapeType="1"/>
              <a:stCxn id="797768" idx="2"/>
              <a:endCxn id="797728" idx="1"/>
            </p:cNvCxnSpPr>
            <p:nvPr/>
          </p:nvCxnSpPr>
          <p:spPr bwMode="auto">
            <a:xfrm rot="16200000" flipH="1">
              <a:off x="5330428" y="3661172"/>
              <a:ext cx="997745" cy="2057400"/>
            </a:xfrm>
            <a:prstGeom prst="bentConnector2">
              <a:avLst/>
            </a:prstGeom>
            <a:noFill/>
            <a:ln w="9525">
              <a:solidFill>
                <a:schemeClr val="tx1"/>
              </a:solidFill>
              <a:miter lim="800000"/>
              <a:headEnd/>
              <a:tailEnd type="triangle" w="med" len="med"/>
            </a:ln>
            <a:effectLst/>
          </p:spPr>
        </p:cxnSp>
        <p:sp>
          <p:nvSpPr>
            <p:cNvPr id="81" name="TextBox 80"/>
            <p:cNvSpPr txBox="1"/>
            <p:nvPr/>
          </p:nvSpPr>
          <p:spPr>
            <a:xfrm>
              <a:off x="7620000" y="5009245"/>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8" name="Group 90"/>
          <p:cNvGrpSpPr/>
          <p:nvPr/>
        </p:nvGrpSpPr>
        <p:grpSpPr>
          <a:xfrm>
            <a:off x="4343401" y="4190999"/>
            <a:ext cx="4076699" cy="1429827"/>
            <a:chOff x="4343401" y="4190999"/>
            <a:chExt cx="4076699" cy="1429827"/>
          </a:xfrm>
        </p:grpSpPr>
        <p:sp>
          <p:nvSpPr>
            <p:cNvPr id="797735" name="Text Box 39"/>
            <p:cNvSpPr txBox="1">
              <a:spLocks noChangeArrowheads="1"/>
            </p:cNvSpPr>
            <p:nvPr/>
          </p:nvSpPr>
          <p:spPr bwMode="auto">
            <a:xfrm>
              <a:off x="6858000" y="52466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37" name="Text Box 41"/>
            <p:cNvSpPr txBox="1">
              <a:spLocks noChangeArrowheads="1"/>
            </p:cNvSpPr>
            <p:nvPr/>
          </p:nvSpPr>
          <p:spPr bwMode="auto">
            <a:xfrm>
              <a:off x="7962900" y="52466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38" name="Text Box 42"/>
            <p:cNvSpPr txBox="1">
              <a:spLocks noChangeArrowheads="1"/>
            </p:cNvSpPr>
            <p:nvPr/>
          </p:nvSpPr>
          <p:spPr bwMode="auto">
            <a:xfrm>
              <a:off x="7162800" y="52451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797739" name="AutoShape 43"/>
            <p:cNvCxnSpPr>
              <a:cxnSpLocks noChangeShapeType="1"/>
              <a:stCxn id="797767" idx="2"/>
              <a:endCxn id="797735" idx="1"/>
            </p:cNvCxnSpPr>
            <p:nvPr/>
          </p:nvCxnSpPr>
          <p:spPr bwMode="auto">
            <a:xfrm rot="16200000" flipH="1">
              <a:off x="4981178" y="3553222"/>
              <a:ext cx="1239045" cy="2514600"/>
            </a:xfrm>
            <a:prstGeom prst="bentConnector2">
              <a:avLst/>
            </a:prstGeom>
            <a:noFill/>
            <a:ln w="9525">
              <a:solidFill>
                <a:schemeClr val="tx1"/>
              </a:solidFill>
              <a:miter lim="800000"/>
              <a:headEnd/>
              <a:tailEnd type="triangle" w="med" len="med"/>
            </a:ln>
            <a:effectLst/>
          </p:spPr>
        </p:cxnSp>
        <p:sp>
          <p:nvSpPr>
            <p:cNvPr id="82" name="TextBox 81"/>
            <p:cNvSpPr txBox="1"/>
            <p:nvPr/>
          </p:nvSpPr>
          <p:spPr>
            <a:xfrm>
              <a:off x="7620000" y="5251494"/>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9" name="Group 91"/>
          <p:cNvGrpSpPr/>
          <p:nvPr/>
        </p:nvGrpSpPr>
        <p:grpSpPr>
          <a:xfrm>
            <a:off x="3885407" y="4191794"/>
            <a:ext cx="4534693" cy="1671281"/>
            <a:chOff x="3885407" y="4191794"/>
            <a:chExt cx="4534693" cy="1671281"/>
          </a:xfrm>
        </p:grpSpPr>
        <p:sp>
          <p:nvSpPr>
            <p:cNvPr id="797742" name="Text Box 46"/>
            <p:cNvSpPr txBox="1">
              <a:spLocks noChangeArrowheads="1"/>
            </p:cNvSpPr>
            <p:nvPr/>
          </p:nvSpPr>
          <p:spPr bwMode="auto">
            <a:xfrm>
              <a:off x="6858000" y="54879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797744" name="Text Box 48"/>
            <p:cNvSpPr txBox="1">
              <a:spLocks noChangeArrowheads="1"/>
            </p:cNvSpPr>
            <p:nvPr/>
          </p:nvSpPr>
          <p:spPr bwMode="auto">
            <a:xfrm>
              <a:off x="7962900" y="54879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sp>
          <p:nvSpPr>
            <p:cNvPr id="797745" name="Text Box 49"/>
            <p:cNvSpPr txBox="1">
              <a:spLocks noChangeArrowheads="1"/>
            </p:cNvSpPr>
            <p:nvPr/>
          </p:nvSpPr>
          <p:spPr bwMode="auto">
            <a:xfrm>
              <a:off x="7162800" y="54864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cxnSp>
          <p:nvCxnSpPr>
            <p:cNvPr id="797746" name="AutoShape 50"/>
            <p:cNvCxnSpPr>
              <a:cxnSpLocks noChangeShapeType="1"/>
            </p:cNvCxnSpPr>
            <p:nvPr/>
          </p:nvCxnSpPr>
          <p:spPr bwMode="auto">
            <a:xfrm rot="16200000" flipH="1">
              <a:off x="4630738" y="3446463"/>
              <a:ext cx="1481138" cy="2971800"/>
            </a:xfrm>
            <a:prstGeom prst="bentConnector2">
              <a:avLst/>
            </a:prstGeom>
            <a:noFill/>
            <a:ln w="9525">
              <a:solidFill>
                <a:schemeClr val="tx1"/>
              </a:solidFill>
              <a:miter lim="800000"/>
              <a:headEnd/>
              <a:tailEnd type="triangle" w="med" len="med"/>
            </a:ln>
            <a:effectLst/>
          </p:spPr>
        </p:cxnSp>
        <p:sp>
          <p:nvSpPr>
            <p:cNvPr id="83" name="TextBox 82"/>
            <p:cNvSpPr txBox="1"/>
            <p:nvPr/>
          </p:nvSpPr>
          <p:spPr>
            <a:xfrm>
              <a:off x="7620000" y="5493743"/>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10" name="Group 92"/>
          <p:cNvGrpSpPr/>
          <p:nvPr/>
        </p:nvGrpSpPr>
        <p:grpSpPr>
          <a:xfrm>
            <a:off x="3429001" y="4190999"/>
            <a:ext cx="4991099" cy="1914325"/>
            <a:chOff x="3429001" y="4190999"/>
            <a:chExt cx="4991099" cy="1914325"/>
          </a:xfrm>
        </p:grpSpPr>
        <p:sp>
          <p:nvSpPr>
            <p:cNvPr id="797749" name="Text Box 53"/>
            <p:cNvSpPr txBox="1">
              <a:spLocks noChangeArrowheads="1"/>
            </p:cNvSpPr>
            <p:nvPr/>
          </p:nvSpPr>
          <p:spPr bwMode="auto">
            <a:xfrm>
              <a:off x="6858000" y="572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51" name="Text Box 55"/>
            <p:cNvSpPr txBox="1">
              <a:spLocks noChangeArrowheads="1"/>
            </p:cNvSpPr>
            <p:nvPr/>
          </p:nvSpPr>
          <p:spPr bwMode="auto">
            <a:xfrm>
              <a:off x="7962900" y="572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52" name="Text Box 56"/>
            <p:cNvSpPr txBox="1">
              <a:spLocks noChangeArrowheads="1"/>
            </p:cNvSpPr>
            <p:nvPr/>
          </p:nvSpPr>
          <p:spPr bwMode="auto">
            <a:xfrm>
              <a:off x="7162800" y="572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cxnSp>
          <p:nvCxnSpPr>
            <p:cNvPr id="797753" name="AutoShape 57"/>
            <p:cNvCxnSpPr>
              <a:cxnSpLocks noChangeShapeType="1"/>
              <a:stCxn id="797765" idx="2"/>
              <a:endCxn id="797749" idx="1"/>
            </p:cNvCxnSpPr>
            <p:nvPr/>
          </p:nvCxnSpPr>
          <p:spPr bwMode="auto">
            <a:xfrm rot="16200000" flipH="1">
              <a:off x="4282678" y="3337322"/>
              <a:ext cx="1721645" cy="3429000"/>
            </a:xfrm>
            <a:prstGeom prst="bentConnector2">
              <a:avLst/>
            </a:prstGeom>
            <a:noFill/>
            <a:ln w="9525">
              <a:solidFill>
                <a:schemeClr val="tx1"/>
              </a:solidFill>
              <a:miter lim="800000"/>
              <a:headEnd/>
              <a:tailEnd type="triangle" w="med" len="med"/>
            </a:ln>
            <a:effectLst/>
          </p:spPr>
        </p:cxnSp>
        <p:sp>
          <p:nvSpPr>
            <p:cNvPr id="84" name="TextBox 83"/>
            <p:cNvSpPr txBox="1"/>
            <p:nvPr/>
          </p:nvSpPr>
          <p:spPr>
            <a:xfrm>
              <a:off x="7620000" y="5735992"/>
              <a:ext cx="533400" cy="369332"/>
            </a:xfrm>
            <a:prstGeom prst="rect">
              <a:avLst/>
            </a:prstGeom>
            <a:noFill/>
          </p:spPr>
          <p:txBody>
            <a:bodyPr wrap="square" rtlCol="0">
              <a:spAutoFit/>
            </a:bodyPr>
            <a:lstStyle/>
            <a:p>
              <a:pPr algn="ctr"/>
              <a:r>
                <a:rPr lang="en-US" sz="1800" b="0" dirty="0">
                  <a:solidFill>
                    <a:srgbClr val="000000"/>
                  </a:solidFill>
                </a:rPr>
                <a:t>=</a:t>
              </a:r>
            </a:p>
          </p:txBody>
        </p:sp>
      </p:grpSp>
      <p:grpSp>
        <p:nvGrpSpPr>
          <p:cNvPr id="11" name="Group 93"/>
          <p:cNvGrpSpPr/>
          <p:nvPr/>
        </p:nvGrpSpPr>
        <p:grpSpPr>
          <a:xfrm>
            <a:off x="2971801" y="4190999"/>
            <a:ext cx="5448299" cy="2156571"/>
            <a:chOff x="2971801" y="4190999"/>
            <a:chExt cx="5448299" cy="2156571"/>
          </a:xfrm>
        </p:grpSpPr>
        <p:sp>
          <p:nvSpPr>
            <p:cNvPr id="797721" name="Line 25"/>
            <p:cNvSpPr>
              <a:spLocks noChangeShapeType="1"/>
            </p:cNvSpPr>
            <p:nvPr/>
          </p:nvSpPr>
          <p:spPr bwMode="auto">
            <a:xfrm>
              <a:off x="7991475" y="6328230"/>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97756" name="Text Box 60"/>
            <p:cNvSpPr txBox="1">
              <a:spLocks noChangeArrowheads="1"/>
            </p:cNvSpPr>
            <p:nvPr/>
          </p:nvSpPr>
          <p:spPr bwMode="auto">
            <a:xfrm>
              <a:off x="6858000" y="597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797758" name="Text Box 62"/>
            <p:cNvSpPr txBox="1">
              <a:spLocks noChangeArrowheads="1"/>
            </p:cNvSpPr>
            <p:nvPr/>
          </p:nvSpPr>
          <p:spPr bwMode="auto">
            <a:xfrm>
              <a:off x="7962900" y="597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797759" name="Text Box 63"/>
            <p:cNvSpPr txBox="1">
              <a:spLocks noChangeArrowheads="1"/>
            </p:cNvSpPr>
            <p:nvPr/>
          </p:nvSpPr>
          <p:spPr bwMode="auto">
            <a:xfrm>
              <a:off x="7162800" y="596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128</a:t>
              </a:r>
            </a:p>
          </p:txBody>
        </p:sp>
        <p:cxnSp>
          <p:nvCxnSpPr>
            <p:cNvPr id="797760" name="AutoShape 64"/>
            <p:cNvCxnSpPr>
              <a:cxnSpLocks noChangeShapeType="1"/>
              <a:stCxn id="797764" idx="2"/>
              <a:endCxn id="797756" idx="1"/>
            </p:cNvCxnSpPr>
            <p:nvPr/>
          </p:nvCxnSpPr>
          <p:spPr bwMode="auto">
            <a:xfrm rot="16200000" flipH="1">
              <a:off x="3933428" y="3229372"/>
              <a:ext cx="1962945" cy="3886200"/>
            </a:xfrm>
            <a:prstGeom prst="bentConnector2">
              <a:avLst/>
            </a:prstGeom>
            <a:noFill/>
            <a:ln w="9525">
              <a:solidFill>
                <a:schemeClr val="tx1"/>
              </a:solidFill>
              <a:miter lim="800000"/>
              <a:headEnd/>
              <a:tailEnd type="triangle" w="med" len="med"/>
            </a:ln>
            <a:effectLst/>
          </p:spPr>
        </p:cxnSp>
        <p:sp>
          <p:nvSpPr>
            <p:cNvPr id="85" name="TextBox 84"/>
            <p:cNvSpPr txBox="1"/>
            <p:nvPr/>
          </p:nvSpPr>
          <p:spPr>
            <a:xfrm>
              <a:off x="7620000" y="5978238"/>
              <a:ext cx="533400" cy="369332"/>
            </a:xfrm>
            <a:prstGeom prst="rect">
              <a:avLst/>
            </a:prstGeom>
            <a:noFill/>
          </p:spPr>
          <p:txBody>
            <a:bodyPr wrap="square" rtlCol="0">
              <a:spAutoFit/>
            </a:bodyPr>
            <a:lstStyle/>
            <a:p>
              <a:pPr algn="ctr"/>
              <a:r>
                <a:rPr lang="en-US" sz="1800" b="0" dirty="0">
                  <a:solidFill>
                    <a:srgbClr val="000000"/>
                  </a:solidFill>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770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797699"/>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0"/>
                                  </p:stCondLst>
                                  <p:childTnLst>
                                    <p:set>
                                      <p:cBhvr>
                                        <p:cTn id="15" dur="1" fill="hold">
                                          <p:stCondLst>
                                            <p:cond delay="499"/>
                                          </p:stCondLst>
                                        </p:cTn>
                                        <p:tgtEl>
                                          <p:spTgt spid="797723"/>
                                        </p:tgtEl>
                                        <p:attrNameLst>
                                          <p:attrName>style.visibility</p:attrName>
                                        </p:attrNameLst>
                                      </p:cBhvr>
                                      <p:to>
                                        <p:strVal val="visible"/>
                                      </p:to>
                                    </p:set>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797699"/>
                                        </p:tgtEl>
                                        <p:attrNameLst>
                                          <p:attrName>style.visibility</p:attrName>
                                        </p:attrNameLst>
                                      </p:cBhvr>
                                      <p:to>
                                        <p:strVal val="hidden"/>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499"/>
                                          </p:stCondLst>
                                        </p:cTn>
                                        <p:tgtEl>
                                          <p:spTgt spid="797700"/>
                                        </p:tgtEl>
                                        <p:attrNameLst>
                                          <p:attrName>style.visibility</p:attrName>
                                        </p:attrNameLst>
                                      </p:cBhvr>
                                      <p:to>
                                        <p:strVal val="visible"/>
                                      </p:to>
                                    </p:set>
                                  </p:childTnLst>
                                </p:cTn>
                              </p:par>
                            </p:childTnLst>
                          </p:cTn>
                        </p:par>
                        <p:par>
                          <p:cTn id="26" fill="hold">
                            <p:stCondLst>
                              <p:cond delay="500"/>
                            </p:stCondLst>
                            <p:childTnLst>
                              <p:par>
                                <p:cTn id="27" presetID="1" presetClass="entr" presetSubtype="0" fill="hold" nodeType="afterEffect">
                                  <p:stCondLst>
                                    <p:cond delay="0"/>
                                  </p:stCondLst>
                                  <p:childTnLst>
                                    <p:set>
                                      <p:cBhvr>
                                        <p:cTn id="28" dur="1" fill="hold">
                                          <p:stCondLst>
                                            <p:cond delay="499"/>
                                          </p:stCondLst>
                                        </p:cTn>
                                        <p:tgtEl>
                                          <p:spTgt spid="797724"/>
                                        </p:tgtEl>
                                        <p:attrNameLst>
                                          <p:attrName>style.visibility</p:attrName>
                                        </p:attrNameLst>
                                      </p:cBhvr>
                                      <p:to>
                                        <p:strVal val="visible"/>
                                      </p:to>
                                    </p:set>
                                  </p:childTnLst>
                                </p:cTn>
                              </p:par>
                            </p:childTnLst>
                          </p:cTn>
                        </p:par>
                        <p:par>
                          <p:cTn id="29" fill="hold">
                            <p:stCondLst>
                              <p:cond delay="1000"/>
                            </p:stCondLst>
                            <p:childTnLst>
                              <p:par>
                                <p:cTn id="30" presetID="1" presetClass="entr" presetSubtype="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797700"/>
                                        </p:tgtEl>
                                        <p:attrNameLst>
                                          <p:attrName>style.visibility</p:attrName>
                                        </p:attrNameLst>
                                      </p:cBhvr>
                                      <p:to>
                                        <p:strVal val="hidden"/>
                                      </p:to>
                                    </p:set>
                                  </p:childTnLst>
                                </p:cTn>
                              </p:par>
                            </p:childTnLst>
                          </p:cTn>
                        </p:par>
                        <p:par>
                          <p:cTn id="36" fill="hold">
                            <p:stCondLst>
                              <p:cond delay="0"/>
                            </p:stCondLst>
                            <p:childTnLst>
                              <p:par>
                                <p:cTn id="37" presetID="1" presetClass="entr" presetSubtype="0" fill="hold" grpId="0" nodeType="afterEffect">
                                  <p:stCondLst>
                                    <p:cond delay="0"/>
                                  </p:stCondLst>
                                  <p:childTnLst>
                                    <p:set>
                                      <p:cBhvr>
                                        <p:cTn id="38" dur="1" fill="hold">
                                          <p:stCondLst>
                                            <p:cond delay="499"/>
                                          </p:stCondLst>
                                        </p:cTn>
                                        <p:tgtEl>
                                          <p:spTgt spid="797701"/>
                                        </p:tgtEl>
                                        <p:attrNameLst>
                                          <p:attrName>style.visibility</p:attrName>
                                        </p:attrNameLst>
                                      </p:cBhvr>
                                      <p:to>
                                        <p:strVal val="visible"/>
                                      </p:to>
                                    </p:set>
                                  </p:childTnLst>
                                </p:cTn>
                              </p:par>
                            </p:childTnLst>
                          </p:cTn>
                        </p:par>
                        <p:par>
                          <p:cTn id="39" fill="hold">
                            <p:stCondLst>
                              <p:cond delay="500"/>
                            </p:stCondLst>
                            <p:childTnLst>
                              <p:par>
                                <p:cTn id="40" presetID="1" presetClass="entr" presetSubtype="0" fill="hold" nodeType="afterEffect">
                                  <p:stCondLst>
                                    <p:cond delay="0"/>
                                  </p:stCondLst>
                                  <p:childTnLst>
                                    <p:set>
                                      <p:cBhvr>
                                        <p:cTn id="41" dur="1" fill="hold">
                                          <p:stCondLst>
                                            <p:cond delay="499"/>
                                          </p:stCondLst>
                                        </p:cTn>
                                        <p:tgtEl>
                                          <p:spTgt spid="797725"/>
                                        </p:tgtEl>
                                        <p:attrNameLst>
                                          <p:attrName>style.visibility</p:attrName>
                                        </p:attrNameLst>
                                      </p:cBhvr>
                                      <p:to>
                                        <p:strVal val="visible"/>
                                      </p:to>
                                    </p:set>
                                  </p:childTnLst>
                                </p:cTn>
                              </p:par>
                            </p:childTnLst>
                          </p:cTn>
                        </p:par>
                        <p:par>
                          <p:cTn id="42" fill="hold">
                            <p:stCondLst>
                              <p:cond delay="1000"/>
                            </p:stCondLst>
                            <p:childTnLst>
                              <p:par>
                                <p:cTn id="43" presetID="1" presetClass="entr" presetSubtype="0"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797701"/>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499"/>
                                          </p:stCondLst>
                                        </p:cTn>
                                        <p:tgtEl>
                                          <p:spTgt spid="797703"/>
                                        </p:tgtEl>
                                        <p:attrNameLst>
                                          <p:attrName>style.visibility</p:attrName>
                                        </p:attrNameLst>
                                      </p:cBhvr>
                                      <p:to>
                                        <p:strVal val="visible"/>
                                      </p:to>
                                    </p:set>
                                  </p:childTnLst>
                                </p:cTn>
                              </p:par>
                            </p:childTnLst>
                          </p:cTn>
                        </p:par>
                        <p:par>
                          <p:cTn id="51" fill="hold">
                            <p:stCondLst>
                              <p:cond delay="500"/>
                            </p:stCondLst>
                            <p:childTnLst>
                              <p:par>
                                <p:cTn id="52" presetID="1" presetClass="entr" presetSubtype="0" fill="hold" nodeType="afterEffect">
                                  <p:stCondLst>
                                    <p:cond delay="0"/>
                                  </p:stCondLst>
                                  <p:childTnLst>
                                    <p:set>
                                      <p:cBhvr>
                                        <p:cTn id="53" dur="1" fill="hold">
                                          <p:stCondLst>
                                            <p:cond delay="0"/>
                                          </p:stCondLst>
                                        </p:cTn>
                                        <p:tgtEl>
                                          <p:spTgt spid="7"/>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nodeType="afterEffect">
                                  <p:stCondLst>
                                    <p:cond delay="100"/>
                                  </p:stCondLst>
                                  <p:childTnLst>
                                    <p:set>
                                      <p:cBhvr>
                                        <p:cTn id="56" dur="1" fill="hold">
                                          <p:stCondLst>
                                            <p:cond delay="0"/>
                                          </p:stCondLst>
                                        </p:cTn>
                                        <p:tgtEl>
                                          <p:spTgt spid="8"/>
                                        </p:tgtEl>
                                        <p:attrNameLst>
                                          <p:attrName>style.visibility</p:attrName>
                                        </p:attrNameLst>
                                      </p:cBhvr>
                                      <p:to>
                                        <p:strVal val="visible"/>
                                      </p:to>
                                    </p:set>
                                  </p:childTnLst>
                                </p:cTn>
                              </p:par>
                            </p:childTnLst>
                          </p:cTn>
                        </p:par>
                        <p:par>
                          <p:cTn id="57" fill="hold">
                            <p:stCondLst>
                              <p:cond delay="600"/>
                            </p:stCondLst>
                            <p:childTnLst>
                              <p:par>
                                <p:cTn id="58" presetID="1" presetClass="entr" presetSubtype="0" fill="hold" nodeType="afterEffect">
                                  <p:stCondLst>
                                    <p:cond delay="100"/>
                                  </p:stCondLst>
                                  <p:childTnLst>
                                    <p:set>
                                      <p:cBhvr>
                                        <p:cTn id="59" dur="1" fill="hold">
                                          <p:stCondLst>
                                            <p:cond delay="0"/>
                                          </p:stCondLst>
                                        </p:cTn>
                                        <p:tgtEl>
                                          <p:spTgt spid="9"/>
                                        </p:tgtEl>
                                        <p:attrNameLst>
                                          <p:attrName>style.visibility</p:attrName>
                                        </p:attrNameLst>
                                      </p:cBhvr>
                                      <p:to>
                                        <p:strVal val="visible"/>
                                      </p:to>
                                    </p:set>
                                  </p:childTnLst>
                                </p:cTn>
                              </p:par>
                            </p:childTnLst>
                          </p:cTn>
                        </p:par>
                        <p:par>
                          <p:cTn id="60" fill="hold">
                            <p:stCondLst>
                              <p:cond delay="700"/>
                            </p:stCondLst>
                            <p:childTnLst>
                              <p:par>
                                <p:cTn id="61" presetID="1" presetClass="entr" presetSubtype="0" fill="hold" nodeType="afterEffect">
                                  <p:stCondLst>
                                    <p:cond delay="100"/>
                                  </p:stCondLst>
                                  <p:childTnLst>
                                    <p:set>
                                      <p:cBhvr>
                                        <p:cTn id="62" dur="1" fill="hold">
                                          <p:stCondLst>
                                            <p:cond delay="0"/>
                                          </p:stCondLst>
                                        </p:cTn>
                                        <p:tgtEl>
                                          <p:spTgt spid="10"/>
                                        </p:tgtEl>
                                        <p:attrNameLst>
                                          <p:attrName>style.visibility</p:attrName>
                                        </p:attrNameLst>
                                      </p:cBhvr>
                                      <p:to>
                                        <p:strVal val="visible"/>
                                      </p:to>
                                    </p:set>
                                  </p:childTnLst>
                                </p:cTn>
                              </p:par>
                            </p:childTnLst>
                          </p:cTn>
                        </p:par>
                        <p:par>
                          <p:cTn id="63" fill="hold">
                            <p:stCondLst>
                              <p:cond delay="800"/>
                            </p:stCondLst>
                            <p:childTnLst>
                              <p:par>
                                <p:cTn id="64" presetID="1" presetClass="entr" presetSubtype="0" fill="hold" nodeType="afterEffect">
                                  <p:stCondLst>
                                    <p:cond delay="100"/>
                                  </p:stCondLst>
                                  <p:childTnLst>
                                    <p:set>
                                      <p:cBhvr>
                                        <p:cTn id="65" dur="1" fill="hold">
                                          <p:stCondLst>
                                            <p:cond delay="0"/>
                                          </p:stCondLst>
                                        </p:cTn>
                                        <p:tgtEl>
                                          <p:spTgt spid="11"/>
                                        </p:tgtEl>
                                        <p:attrNameLst>
                                          <p:attrName>style.visibility</p:attrName>
                                        </p:attrNameLst>
                                      </p:cBhvr>
                                      <p:to>
                                        <p:strVal val="visible"/>
                                      </p:to>
                                    </p:set>
                                  </p:childTnLst>
                                </p:cTn>
                              </p:par>
                            </p:childTnLst>
                          </p:cTn>
                        </p:par>
                        <p:par>
                          <p:cTn id="66" fill="hold">
                            <p:stCondLst>
                              <p:cond delay="900"/>
                            </p:stCondLst>
                            <p:childTnLst>
                              <p:par>
                                <p:cTn id="67" presetID="1" presetClass="entr" presetSubtype="0" fill="hold" grpId="0" nodeType="afterEffect">
                                  <p:stCondLst>
                                    <p:cond delay="100"/>
                                  </p:stCondLst>
                                  <p:childTnLst>
                                    <p:set>
                                      <p:cBhvr>
                                        <p:cTn id="68" dur="1" fill="hold">
                                          <p:stCondLst>
                                            <p:cond delay="0"/>
                                          </p:stCondLst>
                                        </p:cTn>
                                        <p:tgtEl>
                                          <p:spTgt spid="7977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7699" grpId="0" animBg="1" autoUpdateAnimBg="0"/>
      <p:bldP spid="797699" grpId="1" animBg="1"/>
      <p:bldP spid="797700" grpId="0" animBg="1" autoUpdateAnimBg="0"/>
      <p:bldP spid="797700" grpId="1" animBg="1"/>
      <p:bldP spid="797701" grpId="0" animBg="1" autoUpdateAnimBg="0"/>
      <p:bldP spid="797701" grpId="1" animBg="1"/>
      <p:bldP spid="797703" grpId="0" animBg="1"/>
      <p:bldP spid="79772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 Strings are Pointers to Characters</a:t>
            </a:r>
          </a:p>
        </p:txBody>
      </p:sp>
      <p:sp>
        <p:nvSpPr>
          <p:cNvPr id="867331" name="Rectangle 3"/>
          <p:cNvSpPr>
            <a:spLocks noChangeArrowheads="1"/>
          </p:cNvSpPr>
          <p:nvPr/>
        </p:nvSpPr>
        <p:spPr bwMode="auto">
          <a:xfrm>
            <a:off x="482600" y="1155699"/>
            <a:ext cx="8051800" cy="2802016"/>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As you know from Chapter 3, C++ supports the old C style of strings, which is simply a pointer to a character, which is the first element of a character array terminated by the </a:t>
            </a:r>
            <a:r>
              <a:rPr lang="en-US" sz="2400" i="1" dirty="0">
                <a:solidFill>
                  <a:srgbClr val="000000"/>
                </a:solidFill>
              </a:rPr>
              <a:t>null character</a:t>
            </a:r>
            <a:r>
              <a:rPr lang="en-US" sz="2400" b="0" dirty="0">
                <a:solidFill>
                  <a:srgbClr val="000000"/>
                </a:solidFill>
              </a:rPr>
              <a:t> (</a:t>
            </a:r>
            <a:r>
              <a:rPr lang="en-US" sz="2000" dirty="0">
                <a:solidFill>
                  <a:srgbClr val="000000"/>
                </a:solidFill>
                <a:latin typeface="Courier New"/>
                <a:cs typeface="Courier New"/>
              </a:rPr>
              <a:t>'\0'</a:t>
            </a:r>
            <a:r>
              <a:rPr lang="en-US" sz="2400" b="0" dirty="0">
                <a:solidFill>
                  <a:srgbClr val="000000"/>
                </a:solidFill>
              </a:rPr>
              <a:t>).</a:t>
            </a:r>
          </a:p>
          <a:p>
            <a:pPr marL="342900" indent="-342900">
              <a:lnSpc>
                <a:spcPct val="85000"/>
              </a:lnSpc>
              <a:spcAft>
                <a:spcPts val="1200"/>
              </a:spcAft>
              <a:buFontTx/>
              <a:buChar char="•"/>
            </a:pPr>
            <a:r>
              <a:rPr lang="en-US" altLang="zh-CN" sz="2400" b="0" dirty="0">
                <a:solidFill>
                  <a:srgbClr val="000000"/>
                </a:solidFill>
              </a:rPr>
              <a:t>Given this definition, what does the declaration</a:t>
            </a:r>
          </a:p>
          <a:p>
            <a:pPr marL="342900" indent="-342900">
              <a:lnSpc>
                <a:spcPct val="85000"/>
              </a:lnSpc>
              <a:spcAft>
                <a:spcPts val="1200"/>
              </a:spcAft>
              <a:buFontTx/>
              <a:buChar char="•"/>
            </a:pPr>
            <a:endParaRPr lang="en-US" altLang="zh-CN" sz="2400" b="0" dirty="0">
              <a:solidFill>
                <a:srgbClr val="000000"/>
              </a:solidFill>
            </a:endParaRPr>
          </a:p>
          <a:p>
            <a:pPr marL="342000">
              <a:lnSpc>
                <a:spcPct val="85000"/>
              </a:lnSpc>
              <a:spcAft>
                <a:spcPts val="1200"/>
              </a:spcAft>
            </a:pPr>
            <a:r>
              <a:rPr lang="en-US" altLang="zh-CN" sz="2400" b="0" dirty="0">
                <a:solidFill>
                  <a:srgbClr val="000000"/>
                </a:solidFill>
              </a:rPr>
              <a:t>generate in memory?</a:t>
            </a:r>
          </a:p>
        </p:txBody>
      </p:sp>
      <p:sp>
        <p:nvSpPr>
          <p:cNvPr id="74" name="TextBox 73"/>
          <p:cNvSpPr txBox="1"/>
          <p:nvPr/>
        </p:nvSpPr>
        <p:spPr>
          <a:xfrm>
            <a:off x="2324100" y="3012359"/>
            <a:ext cx="4495800" cy="400110"/>
          </a:xfrm>
          <a:prstGeom prst="rect">
            <a:avLst/>
          </a:prstGeom>
          <a:solidFill>
            <a:schemeClr val="bg1"/>
          </a:solidFill>
          <a:ln>
            <a:solidFill>
              <a:schemeClr val="tx1"/>
            </a:solidFill>
          </a:ln>
        </p:spPr>
        <p:txBody>
          <a:bodyPr wrap="square" rtlCol="0">
            <a:spAutoFit/>
          </a:bodyPr>
          <a:lstStyle/>
          <a:p>
            <a:r>
              <a:rPr lang="en-US" sz="2000" dirty="0">
                <a:solidFill>
                  <a:srgbClr val="000000"/>
                </a:solidFill>
                <a:latin typeface="Courier New"/>
                <a:cs typeface="Courier New"/>
              </a:rPr>
              <a:t>char* </a:t>
            </a:r>
            <a:r>
              <a:rPr lang="en-US" sz="2000" dirty="0" err="1">
                <a:solidFill>
                  <a:srgbClr val="000000"/>
                </a:solidFill>
                <a:latin typeface="Courier New"/>
                <a:cs typeface="Courier New"/>
              </a:rPr>
              <a:t>msg</a:t>
            </a:r>
            <a:r>
              <a:rPr lang="en-US" sz="2000" dirty="0">
                <a:solidFill>
                  <a:srgbClr val="000000"/>
                </a:solidFill>
                <a:latin typeface="Courier New"/>
                <a:cs typeface="Courier New"/>
              </a:rPr>
              <a:t> = "hello, world";</a:t>
            </a:r>
          </a:p>
        </p:txBody>
      </p:sp>
      <p:grpSp>
        <p:nvGrpSpPr>
          <p:cNvPr id="2" name="Group 173"/>
          <p:cNvGrpSpPr/>
          <p:nvPr/>
        </p:nvGrpSpPr>
        <p:grpSpPr>
          <a:xfrm>
            <a:off x="6565295" y="4001212"/>
            <a:ext cx="2045305" cy="1840934"/>
            <a:chOff x="6565295" y="3304526"/>
            <a:chExt cx="2045305" cy="1840934"/>
          </a:xfrm>
        </p:grpSpPr>
        <p:sp>
          <p:nvSpPr>
            <p:cNvPr id="39" name="Rectangle 38"/>
            <p:cNvSpPr/>
            <p:nvPr/>
          </p:nvSpPr>
          <p:spPr bwMode="auto">
            <a:xfrm>
              <a:off x="7011609" y="488942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40" name="Rectangle 152"/>
            <p:cNvSpPr>
              <a:spLocks noChangeArrowheads="1"/>
            </p:cNvSpPr>
            <p:nvPr/>
          </p:nvSpPr>
          <p:spPr bwMode="auto">
            <a:xfrm>
              <a:off x="8026400" y="486228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a:solidFill>
                    <a:srgbClr val="000000"/>
                  </a:solidFill>
                  <a:latin typeface="Courier New"/>
                  <a:cs typeface="Courier New"/>
                </a:rPr>
                <a:t>msg</a:t>
              </a:r>
              <a:endParaRPr lang="en-US" sz="1200" dirty="0">
                <a:solidFill>
                  <a:srgbClr val="000000"/>
                </a:solidFill>
                <a:latin typeface="Courier New"/>
                <a:cs typeface="Courier New"/>
              </a:endParaRPr>
            </a:p>
          </p:txBody>
        </p:sp>
        <p:grpSp>
          <p:nvGrpSpPr>
            <p:cNvPr id="3" name="Group 65"/>
            <p:cNvGrpSpPr/>
            <p:nvPr/>
          </p:nvGrpSpPr>
          <p:grpSpPr>
            <a:xfrm>
              <a:off x="6991350" y="3304526"/>
              <a:ext cx="1085850" cy="338554"/>
              <a:chOff x="6991350" y="2607846"/>
              <a:chExt cx="1085850" cy="338554"/>
            </a:xfrm>
          </p:grpSpPr>
          <p:sp>
            <p:nvSpPr>
              <p:cNvPr id="41" name="Rectangle 40"/>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44" name="Straight Connector 43"/>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5" name="Straight Connector 44"/>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6" name="Straight Connector 45"/>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9" name="TextBox 48"/>
              <p:cNvSpPr txBox="1"/>
              <p:nvPr/>
            </p:nvSpPr>
            <p:spPr>
              <a:xfrm>
                <a:off x="699135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50" name="TextBox 49"/>
              <p:cNvSpPr txBox="1"/>
              <p:nvPr/>
            </p:nvSpPr>
            <p:spPr>
              <a:xfrm>
                <a:off x="72517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51" name="TextBox 50"/>
              <p:cNvSpPr txBox="1"/>
              <p:nvPr/>
            </p:nvSpPr>
            <p:spPr>
              <a:xfrm>
                <a:off x="751205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52" name="TextBox 51"/>
              <p:cNvSpPr txBox="1"/>
              <p:nvPr/>
            </p:nvSpPr>
            <p:spPr>
              <a:xfrm>
                <a:off x="77724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grpSp>
        <p:grpSp>
          <p:nvGrpSpPr>
            <p:cNvPr id="4" name="Group 66"/>
            <p:cNvGrpSpPr/>
            <p:nvPr/>
          </p:nvGrpSpPr>
          <p:grpSpPr>
            <a:xfrm>
              <a:off x="6991350" y="3558526"/>
              <a:ext cx="1085850" cy="338554"/>
              <a:chOff x="6991350" y="2607846"/>
              <a:chExt cx="1085850" cy="338554"/>
            </a:xfrm>
          </p:grpSpPr>
          <p:sp>
            <p:nvSpPr>
              <p:cNvPr id="73" name="Rectangle 72"/>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76" name="Straight Connector 75"/>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7" name="Straight Connector 76"/>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8" name="Straight Connector 77"/>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9" name="TextBox 78"/>
              <p:cNvSpPr txBox="1"/>
              <p:nvPr/>
            </p:nvSpPr>
            <p:spPr>
              <a:xfrm>
                <a:off x="699135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80" name="TextBox 79"/>
              <p:cNvSpPr txBox="1"/>
              <p:nvPr/>
            </p:nvSpPr>
            <p:spPr>
              <a:xfrm>
                <a:off x="72517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81" name="TextBox 80"/>
              <p:cNvSpPr txBox="1"/>
              <p:nvPr/>
            </p:nvSpPr>
            <p:spPr>
              <a:xfrm>
                <a:off x="751205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82" name="TextBox 81"/>
              <p:cNvSpPr txBox="1"/>
              <p:nvPr/>
            </p:nvSpPr>
            <p:spPr>
              <a:xfrm>
                <a:off x="77724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w</a:t>
                </a:r>
                <a:endParaRPr lang="en-US" sz="1600" dirty="0">
                  <a:solidFill>
                    <a:srgbClr val="000000"/>
                  </a:solidFill>
                  <a:latin typeface="Courier New"/>
                  <a:cs typeface="Courier New"/>
                </a:endParaRPr>
              </a:p>
            </p:txBody>
          </p:sp>
        </p:grpSp>
        <p:grpSp>
          <p:nvGrpSpPr>
            <p:cNvPr id="5" name="Group 82"/>
            <p:cNvGrpSpPr/>
            <p:nvPr/>
          </p:nvGrpSpPr>
          <p:grpSpPr>
            <a:xfrm>
              <a:off x="6991350" y="3812526"/>
              <a:ext cx="1085850" cy="338554"/>
              <a:chOff x="6991350" y="2607846"/>
              <a:chExt cx="1085850" cy="338554"/>
            </a:xfrm>
          </p:grpSpPr>
          <p:sp>
            <p:nvSpPr>
              <p:cNvPr id="84" name="Rectangle 83"/>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85" name="Straight Connector 84"/>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8" name="Straight Connector 87"/>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4" name="Straight Connector 93"/>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00" name="TextBox 99"/>
              <p:cNvSpPr txBox="1"/>
              <p:nvPr/>
            </p:nvSpPr>
            <p:spPr>
              <a:xfrm>
                <a:off x="699135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01" name="TextBox 100"/>
              <p:cNvSpPr txBox="1"/>
              <p:nvPr/>
            </p:nvSpPr>
            <p:spPr>
              <a:xfrm>
                <a:off x="72517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102" name="TextBox 101"/>
              <p:cNvSpPr txBox="1"/>
              <p:nvPr/>
            </p:nvSpPr>
            <p:spPr>
              <a:xfrm>
                <a:off x="751205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03" name="TextBox 102"/>
              <p:cNvSpPr txBox="1"/>
              <p:nvPr/>
            </p:nvSpPr>
            <p:spPr>
              <a:xfrm>
                <a:off x="7772400" y="260784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d</a:t>
                </a:r>
                <a:endParaRPr lang="en-US" sz="1600" dirty="0">
                  <a:solidFill>
                    <a:srgbClr val="000000"/>
                  </a:solidFill>
                  <a:latin typeface="Courier New"/>
                  <a:cs typeface="Courier New"/>
                </a:endParaRPr>
              </a:p>
            </p:txBody>
          </p:sp>
        </p:grpSp>
        <p:grpSp>
          <p:nvGrpSpPr>
            <p:cNvPr id="6" name="Group 104"/>
            <p:cNvGrpSpPr/>
            <p:nvPr/>
          </p:nvGrpSpPr>
          <p:grpSpPr>
            <a:xfrm>
              <a:off x="6946900" y="4066526"/>
              <a:ext cx="1130300" cy="338554"/>
              <a:chOff x="6946900" y="2607846"/>
              <a:chExt cx="1130300" cy="338554"/>
            </a:xfrm>
          </p:grpSpPr>
          <p:sp>
            <p:nvSpPr>
              <p:cNvPr id="106" name="Rectangle 105"/>
              <p:cNvSpPr/>
              <p:nvPr/>
            </p:nvSpPr>
            <p:spPr bwMode="auto">
              <a:xfrm>
                <a:off x="7010400" y="266700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07" name="Straight Connector 106"/>
              <p:cNvCxnSpPr/>
              <p:nvPr/>
            </p:nvCxnSpPr>
            <p:spPr bwMode="auto">
              <a:xfrm rot="16200000" flipH="1">
                <a:off x="7143131" y="279422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9" name="Straight Connector 108"/>
              <p:cNvCxnSpPr/>
              <p:nvPr/>
            </p:nvCxnSpPr>
            <p:spPr bwMode="auto">
              <a:xfrm rot="16200000" flipH="1">
                <a:off x="7403084" y="279343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10" name="Straight Connector 109"/>
              <p:cNvCxnSpPr/>
              <p:nvPr/>
            </p:nvCxnSpPr>
            <p:spPr bwMode="auto">
              <a:xfrm rot="16200000" flipH="1">
                <a:off x="7663037" y="279263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11" name="TextBox 110"/>
              <p:cNvSpPr txBox="1"/>
              <p:nvPr/>
            </p:nvSpPr>
            <p:spPr>
              <a:xfrm>
                <a:off x="6946900" y="2645946"/>
                <a:ext cx="381000" cy="276999"/>
              </a:xfrm>
              <a:prstGeom prst="rect">
                <a:avLst/>
              </a:prstGeom>
              <a:noFill/>
            </p:spPr>
            <p:txBody>
              <a:bodyPr wrap="square" rtlCol="0">
                <a:spAutoFit/>
              </a:bodyPr>
              <a:lstStyle/>
              <a:p>
                <a:pPr algn="ctr"/>
                <a:r>
                  <a:rPr lang="en-US" sz="1200" dirty="0">
                    <a:solidFill>
                      <a:srgbClr val="000000"/>
                    </a:solidFill>
                    <a:latin typeface="Courier New"/>
                    <a:cs typeface="Courier New"/>
                  </a:rPr>
                  <a:t>\0</a:t>
                </a:r>
              </a:p>
            </p:txBody>
          </p:sp>
          <p:sp>
            <p:nvSpPr>
              <p:cNvPr id="112" name="TextBox 111"/>
              <p:cNvSpPr txBox="1"/>
              <p:nvPr/>
            </p:nvSpPr>
            <p:spPr>
              <a:xfrm>
                <a:off x="725170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13" name="TextBox 112"/>
              <p:cNvSpPr txBox="1"/>
              <p:nvPr/>
            </p:nvSpPr>
            <p:spPr>
              <a:xfrm>
                <a:off x="751205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14" name="TextBox 113"/>
              <p:cNvSpPr txBox="1"/>
              <p:nvPr/>
            </p:nvSpPr>
            <p:spPr>
              <a:xfrm>
                <a:off x="7772400" y="260784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grpSp>
        <p:sp>
          <p:nvSpPr>
            <p:cNvPr id="149" name="Rectangle 152"/>
            <p:cNvSpPr>
              <a:spLocks noChangeArrowheads="1"/>
            </p:cNvSpPr>
            <p:nvPr/>
          </p:nvSpPr>
          <p:spPr bwMode="auto">
            <a:xfrm>
              <a:off x="7022497" y="4900985"/>
              <a:ext cx="1034143" cy="244475"/>
            </a:xfrm>
            <a:prstGeom prst="rect">
              <a:avLst/>
            </a:prstGeom>
            <a:noFill/>
            <a:ln w="9525">
              <a:noFill/>
              <a:miter lim="800000"/>
              <a:headEnd/>
              <a:tailEnd/>
            </a:ln>
            <a:effectLst/>
          </p:spPr>
          <p:txBody>
            <a:bodyPr wrap="square">
              <a:prstTxWarp prst="textNoShape">
                <a:avLst/>
              </a:prstTxWarp>
              <a:spAutoFit/>
            </a:bodyPr>
            <a:lstStyle/>
            <a:p>
              <a:pPr algn="ctr"/>
              <a:r>
                <a:rPr lang="en-US" sz="1000" dirty="0">
                  <a:solidFill>
                    <a:srgbClr val="000000"/>
                  </a:solidFill>
                  <a:latin typeface="Helvetica Neue"/>
                </a:rPr>
                <a:t>0200</a:t>
              </a:r>
            </a:p>
          </p:txBody>
        </p:sp>
        <p:sp>
          <p:nvSpPr>
            <p:cNvPr id="145" name="Rectangle 152"/>
            <p:cNvSpPr>
              <a:spLocks noChangeArrowheads="1"/>
            </p:cNvSpPr>
            <p:nvPr/>
          </p:nvSpPr>
          <p:spPr bwMode="auto">
            <a:xfrm>
              <a:off x="6578600" y="3381825"/>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0200</a:t>
              </a:r>
            </a:p>
          </p:txBody>
        </p:sp>
        <p:sp>
          <p:nvSpPr>
            <p:cNvPr id="146" name="Rectangle 152"/>
            <p:cNvSpPr>
              <a:spLocks noChangeArrowheads="1"/>
            </p:cNvSpPr>
            <p:nvPr/>
          </p:nvSpPr>
          <p:spPr bwMode="auto">
            <a:xfrm>
              <a:off x="6578600" y="3630985"/>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0204</a:t>
              </a:r>
            </a:p>
          </p:txBody>
        </p:sp>
        <p:sp>
          <p:nvSpPr>
            <p:cNvPr id="147" name="Rectangle 152"/>
            <p:cNvSpPr>
              <a:spLocks noChangeArrowheads="1"/>
            </p:cNvSpPr>
            <p:nvPr/>
          </p:nvSpPr>
          <p:spPr bwMode="auto">
            <a:xfrm>
              <a:off x="6578600" y="3880145"/>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0208</a:t>
              </a:r>
            </a:p>
          </p:txBody>
        </p:sp>
        <p:sp>
          <p:nvSpPr>
            <p:cNvPr id="148" name="Rectangle 152"/>
            <p:cNvSpPr>
              <a:spLocks noChangeArrowheads="1"/>
            </p:cNvSpPr>
            <p:nvPr/>
          </p:nvSpPr>
          <p:spPr bwMode="auto">
            <a:xfrm>
              <a:off x="6578600" y="4129305"/>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020C</a:t>
              </a:r>
            </a:p>
          </p:txBody>
        </p:sp>
        <p:sp>
          <p:nvSpPr>
            <p:cNvPr id="152" name="Rectangle 152"/>
            <p:cNvSpPr>
              <a:spLocks noChangeArrowheads="1"/>
            </p:cNvSpPr>
            <p:nvPr/>
          </p:nvSpPr>
          <p:spPr bwMode="auto">
            <a:xfrm>
              <a:off x="6565295" y="4888895"/>
              <a:ext cx="584200" cy="244475"/>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FFC0</a:t>
              </a:r>
            </a:p>
          </p:txBody>
        </p:sp>
      </p:grpSp>
      <p:grpSp>
        <p:nvGrpSpPr>
          <p:cNvPr id="7" name="Group 172"/>
          <p:cNvGrpSpPr/>
          <p:nvPr/>
        </p:nvGrpSpPr>
        <p:grpSpPr>
          <a:xfrm>
            <a:off x="6495143" y="3962400"/>
            <a:ext cx="1493762" cy="2092476"/>
            <a:chOff x="6495143" y="3265714"/>
            <a:chExt cx="1493762" cy="2092476"/>
          </a:xfrm>
        </p:grpSpPr>
        <p:sp>
          <p:nvSpPr>
            <p:cNvPr id="153" name="Rectangle 152"/>
            <p:cNvSpPr/>
            <p:nvPr/>
          </p:nvSpPr>
          <p:spPr bwMode="auto">
            <a:xfrm>
              <a:off x="6495143" y="3265714"/>
              <a:ext cx="471714" cy="2092476"/>
            </a:xfrm>
            <a:prstGeom prst="rect">
              <a:avLst/>
            </a:prstGeom>
            <a:solidFill>
              <a:srgbClr val="CCFFFF"/>
            </a:solidFill>
            <a:ln w="9525" cap="flat" cmpd="sng" algn="ctr">
              <a:solidFill>
                <a:srgbClr val="CC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54" name="Rectangle 153"/>
            <p:cNvSpPr/>
            <p:nvPr/>
          </p:nvSpPr>
          <p:spPr bwMode="auto">
            <a:xfrm>
              <a:off x="7074505" y="4931234"/>
              <a:ext cx="914400" cy="185051"/>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63" name="Oval 61"/>
            <p:cNvSpPr>
              <a:spLocks noChangeArrowheads="1"/>
            </p:cNvSpPr>
            <p:nvPr/>
          </p:nvSpPr>
          <p:spPr bwMode="auto">
            <a:xfrm>
              <a:off x="7489146" y="4987242"/>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64" name="AutoShape 62"/>
            <p:cNvCxnSpPr>
              <a:cxnSpLocks noChangeShapeType="1"/>
              <a:stCxn id="163" idx="2"/>
              <a:endCxn id="49" idx="1"/>
            </p:cNvCxnSpPr>
            <p:nvPr/>
          </p:nvCxnSpPr>
          <p:spPr bwMode="auto">
            <a:xfrm rot="10800000">
              <a:off x="6991350" y="3397603"/>
              <a:ext cx="497796" cy="1626946"/>
            </a:xfrm>
            <a:prstGeom prst="bentConnector3">
              <a:avLst>
                <a:gd name="adj1" fmla="val 145922"/>
              </a:avLst>
            </a:prstGeom>
            <a:noFill/>
            <a:ln w="9525">
              <a:solidFill>
                <a:schemeClr val="tx1"/>
              </a:solidFill>
              <a:miter lim="800000"/>
              <a:headEnd/>
              <a:tailEnd type="triangle" w="med" len="med"/>
            </a:ln>
            <a:effectLst/>
          </p:spPr>
        </p:cxnSp>
      </p:grpSp>
      <p:sp>
        <p:nvSpPr>
          <p:cNvPr id="175" name="Rectangle 3"/>
          <p:cNvSpPr>
            <a:spLocks noChangeArrowheads="1"/>
          </p:cNvSpPr>
          <p:nvPr/>
        </p:nvSpPr>
        <p:spPr bwMode="auto">
          <a:xfrm>
            <a:off x="469295" y="4051300"/>
            <a:ext cx="5526089" cy="1094160"/>
          </a:xfrm>
          <a:prstGeom prst="rect">
            <a:avLst/>
          </a:prstGeom>
          <a:noFill/>
          <a:ln w="9525">
            <a:noFill/>
            <a:miter lim="800000"/>
            <a:headEnd/>
            <a:tailEnd/>
          </a:ln>
          <a:effectLst/>
        </p:spPr>
        <p:txBody>
          <a:bodyPr>
            <a:prstTxWarp prst="textNoShape">
              <a:avLst/>
            </a:prstTxWarp>
          </a:bodyPr>
          <a:lstStyle/>
          <a:p>
            <a:pPr marL="342900" lvl="0" indent="-342900">
              <a:lnSpc>
                <a:spcPct val="85000"/>
              </a:lnSpc>
              <a:spcAft>
                <a:spcPct val="20000"/>
              </a:spcAft>
              <a:buFontTx/>
              <a:buChar char="•"/>
            </a:pPr>
            <a:r>
              <a:rPr lang="en-US" altLang="zh-CN" sz="2400" b="0" dirty="0">
                <a:solidFill>
                  <a:srgbClr val="000000"/>
                </a:solidFill>
              </a:rPr>
              <a:t>You can still select characters in </a:t>
            </a:r>
            <a:r>
              <a:rPr lang="en-US" altLang="zh-CN" sz="2000" dirty="0" err="1">
                <a:solidFill>
                  <a:srgbClr val="000000"/>
                </a:solidFill>
                <a:latin typeface="Courier New"/>
                <a:cs typeface="Courier New"/>
              </a:rPr>
              <a:t>msg</a:t>
            </a:r>
            <a:r>
              <a:rPr lang="en-US" altLang="zh-CN" sz="2400" b="0" dirty="0">
                <a:solidFill>
                  <a:srgbClr val="000000"/>
                </a:solidFill>
              </a:rPr>
              <a:t> by their index because of the equivalence of arrays and pointers.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7331">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67331">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17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Exercises: C String Functions</a:t>
            </a:r>
          </a:p>
        </p:txBody>
      </p:sp>
      <p:sp>
        <p:nvSpPr>
          <p:cNvPr id="855448" name="Rectangle 408"/>
          <p:cNvSpPr>
            <a:spLocks noChangeArrowheads="1"/>
          </p:cNvSpPr>
          <p:nvPr/>
        </p:nvSpPr>
        <p:spPr bwMode="auto">
          <a:xfrm>
            <a:off x="482600" y="1155700"/>
            <a:ext cx="8178800" cy="2215572"/>
          </a:xfrm>
          <a:prstGeom prst="rect">
            <a:avLst/>
          </a:prstGeom>
          <a:noFill/>
          <a:ln w="9525">
            <a:noFill/>
            <a:miter lim="800000"/>
            <a:headEnd/>
            <a:tailEnd/>
          </a:ln>
          <a:effectLst/>
        </p:spPr>
        <p:txBody>
          <a:bodyPr>
            <a:prstTxWarp prst="textNoShape">
              <a:avLst/>
            </a:prstTxWarp>
          </a:bodyPr>
          <a:lstStyle/>
          <a:p>
            <a:pPr marL="457200" indent="-457200">
              <a:lnSpc>
                <a:spcPct val="85000"/>
              </a:lnSpc>
              <a:spcAft>
                <a:spcPct val="50000"/>
              </a:spcAft>
              <a:buFont typeface="+mj-lt"/>
              <a:buAutoNum type="arabicPeriod"/>
            </a:pPr>
            <a:r>
              <a:rPr lang="en-US" sz="2400" b="0" dirty="0">
                <a:solidFill>
                  <a:srgbClr val="000000"/>
                </a:solidFill>
              </a:rPr>
              <a:t>Implement the C library method </a:t>
            </a:r>
            <a:r>
              <a:rPr lang="en-US" sz="2000" dirty="0">
                <a:solidFill>
                  <a:srgbClr val="000000"/>
                </a:solidFill>
                <a:latin typeface="Courier New" charset="0"/>
              </a:rPr>
              <a:t>strlen(</a:t>
            </a:r>
            <a:r>
              <a:rPr lang="en-US" sz="2000" dirty="0" err="1">
                <a:solidFill>
                  <a:srgbClr val="000000"/>
                </a:solidFill>
                <a:latin typeface="Courier New" charset="0"/>
              </a:rPr>
              <a:t>cstr</a:t>
            </a:r>
            <a:r>
              <a:rPr lang="en-US" sz="2000" dirty="0">
                <a:solidFill>
                  <a:srgbClr val="000000"/>
                </a:solidFill>
                <a:latin typeface="Courier New" charset="0"/>
              </a:rPr>
              <a:t>)</a:t>
            </a:r>
            <a:r>
              <a:rPr lang="en-US" sz="2400" b="0" dirty="0">
                <a:solidFill>
                  <a:srgbClr val="000000"/>
                </a:solidFill>
              </a:rPr>
              <a:t> that returns the length of the C string </a:t>
            </a:r>
            <a:r>
              <a:rPr lang="en-US" sz="2000" dirty="0" err="1">
                <a:solidFill>
                  <a:srgbClr val="000000"/>
                </a:solidFill>
                <a:latin typeface="Courier New"/>
                <a:cs typeface="Courier New"/>
              </a:rPr>
              <a:t>cstr</a:t>
            </a:r>
            <a:r>
              <a:rPr lang="en-US" sz="2400" b="0" dirty="0">
                <a:solidFill>
                  <a:srgbClr val="000000"/>
                </a:solidFill>
              </a:rPr>
              <a:t>.</a:t>
            </a:r>
          </a:p>
          <a:p>
            <a:pPr marL="457200" indent="-457200">
              <a:lnSpc>
                <a:spcPct val="85000"/>
              </a:lnSpc>
              <a:spcAft>
                <a:spcPct val="50000"/>
              </a:spcAft>
              <a:buFont typeface="+mj-lt"/>
              <a:buAutoNum type="arabicPeriod"/>
            </a:pPr>
            <a:r>
              <a:rPr lang="en-US" altLang="zh-CN" sz="2400" b="0" dirty="0">
                <a:solidFill>
                  <a:srgbClr val="000000"/>
                </a:solidFill>
              </a:rPr>
              <a:t>Implement the C library function </a:t>
            </a:r>
            <a:r>
              <a:rPr lang="en-US" altLang="zh-CN" sz="2000" dirty="0">
                <a:solidFill>
                  <a:srgbClr val="000000"/>
                </a:solidFill>
                <a:latin typeface="Courier New"/>
                <a:cs typeface="Courier New"/>
              </a:rPr>
              <a:t>strcpy(</a:t>
            </a:r>
            <a:r>
              <a:rPr lang="en-US" altLang="zh-CN" sz="2000" dirty="0" err="1">
                <a:solidFill>
                  <a:srgbClr val="000000"/>
                </a:solidFill>
                <a:latin typeface="Courier New"/>
                <a:cs typeface="Courier New"/>
              </a:rPr>
              <a:t>dst</a:t>
            </a:r>
            <a:r>
              <a:rPr lang="en-US" altLang="zh-CN" sz="2000" dirty="0">
                <a:solidFill>
                  <a:srgbClr val="000000"/>
                </a:solidFill>
                <a:latin typeface="Courier New"/>
                <a:cs typeface="Courier New"/>
              </a:rPr>
              <a:t>,</a:t>
            </a:r>
            <a:r>
              <a:rPr lang="en-US" altLang="zh-CN" sz="2000" b="0" dirty="0">
                <a:solidFill>
                  <a:srgbClr val="000000"/>
                </a:solidFill>
                <a:latin typeface="Times New Roman"/>
                <a:cs typeface="Times New Roman"/>
              </a:rPr>
              <a:t> </a:t>
            </a:r>
            <a:r>
              <a:rPr lang="en-US" altLang="zh-CN" sz="2000" dirty="0" err="1">
                <a:solidFill>
                  <a:srgbClr val="000000"/>
                </a:solidFill>
                <a:latin typeface="Courier New"/>
                <a:cs typeface="Courier New"/>
              </a:rPr>
              <a:t>src</a:t>
            </a:r>
            <a:r>
              <a:rPr lang="en-US" altLang="zh-CN" sz="2000" dirty="0">
                <a:solidFill>
                  <a:srgbClr val="000000"/>
                </a:solidFill>
                <a:latin typeface="Courier New"/>
                <a:cs typeface="Courier New"/>
              </a:rPr>
              <a:t>)</a:t>
            </a:r>
            <a:r>
              <a:rPr lang="en-US" altLang="zh-CN" sz="2400" b="0" dirty="0">
                <a:solidFill>
                  <a:srgbClr val="000000"/>
                </a:solidFill>
                <a:latin typeface="Times New Roman"/>
                <a:cs typeface="Times New Roman"/>
              </a:rPr>
              <a:t>, which copies the characters from the string </a:t>
            </a:r>
            <a:r>
              <a:rPr lang="en-US" altLang="zh-CN" sz="2000" dirty="0" err="1">
                <a:solidFill>
                  <a:srgbClr val="000000"/>
                </a:solidFill>
                <a:latin typeface="Courier New"/>
                <a:cs typeface="Courier New"/>
              </a:rPr>
              <a:t>src</a:t>
            </a:r>
            <a:r>
              <a:rPr lang="en-US" altLang="zh-CN" sz="2400" b="0" dirty="0">
                <a:solidFill>
                  <a:srgbClr val="000000"/>
                </a:solidFill>
                <a:latin typeface="Times New Roman"/>
                <a:cs typeface="Times New Roman"/>
              </a:rPr>
              <a:t> into the character array indicated by </a:t>
            </a:r>
            <a:r>
              <a:rPr lang="en-US" altLang="zh-CN" sz="2000" dirty="0" err="1">
                <a:solidFill>
                  <a:srgbClr val="000000"/>
                </a:solidFill>
                <a:latin typeface="Courier New"/>
                <a:cs typeface="Courier New"/>
              </a:rPr>
              <a:t>dst</a:t>
            </a:r>
            <a:r>
              <a:rPr lang="en-US" altLang="zh-CN" sz="2400" b="0" dirty="0">
                <a:solidFill>
                  <a:srgbClr val="000000"/>
                </a:solidFill>
                <a:latin typeface="Times New Roman"/>
                <a:cs typeface="Times New Roman"/>
              </a:rPr>
              <a:t>.  For example, the code on the left should generate the memory state on the right:</a:t>
            </a:r>
          </a:p>
        </p:txBody>
      </p:sp>
      <p:sp>
        <p:nvSpPr>
          <p:cNvPr id="44" name="TextBox 43"/>
          <p:cNvSpPr txBox="1"/>
          <p:nvPr/>
        </p:nvSpPr>
        <p:spPr>
          <a:xfrm>
            <a:off x="1060649" y="3462284"/>
            <a:ext cx="4495800" cy="1015663"/>
          </a:xfrm>
          <a:prstGeom prst="rect">
            <a:avLst/>
          </a:prstGeom>
          <a:solidFill>
            <a:schemeClr val="bg1"/>
          </a:solidFill>
          <a:ln>
            <a:solidFill>
              <a:schemeClr val="tx1"/>
            </a:solidFill>
          </a:ln>
        </p:spPr>
        <p:txBody>
          <a:bodyPr wrap="square" rtlCol="0">
            <a:spAutoFit/>
          </a:bodyPr>
          <a:lstStyle/>
          <a:p>
            <a:r>
              <a:rPr lang="en-US" sz="2000" dirty="0">
                <a:solidFill>
                  <a:srgbClr val="000000"/>
                </a:solidFill>
                <a:latin typeface="Courier New"/>
                <a:cs typeface="Courier New"/>
              </a:rPr>
              <a:t>char* </a:t>
            </a:r>
            <a:r>
              <a:rPr lang="en-US" sz="2000" dirty="0" err="1">
                <a:solidFill>
                  <a:srgbClr val="000000"/>
                </a:solidFill>
                <a:latin typeface="Courier New"/>
                <a:cs typeface="Courier New"/>
              </a:rPr>
              <a:t>msg</a:t>
            </a:r>
            <a:r>
              <a:rPr lang="en-US" sz="2000" dirty="0">
                <a:solidFill>
                  <a:srgbClr val="000000"/>
                </a:solidFill>
                <a:latin typeface="Courier New"/>
                <a:cs typeface="Courier New"/>
              </a:rPr>
              <a:t> = "hello, world";</a:t>
            </a:r>
          </a:p>
          <a:p>
            <a:r>
              <a:rPr lang="en-US" sz="2000" dirty="0">
                <a:solidFill>
                  <a:srgbClr val="000000"/>
                </a:solidFill>
                <a:latin typeface="Courier New"/>
                <a:cs typeface="Courier New"/>
              </a:rPr>
              <a:t>char buffer[16];</a:t>
            </a:r>
          </a:p>
          <a:p>
            <a:r>
              <a:rPr lang="en-US" sz="2000" dirty="0">
                <a:solidFill>
                  <a:srgbClr val="000000"/>
                </a:solidFill>
                <a:latin typeface="Courier New"/>
                <a:cs typeface="Courier New"/>
              </a:rPr>
              <a:t>strcpy(buffer, msg);</a:t>
            </a:r>
          </a:p>
        </p:txBody>
      </p:sp>
      <p:grpSp>
        <p:nvGrpSpPr>
          <p:cNvPr id="2" name="Group 216"/>
          <p:cNvGrpSpPr/>
          <p:nvPr/>
        </p:nvGrpSpPr>
        <p:grpSpPr>
          <a:xfrm>
            <a:off x="6946900" y="3402346"/>
            <a:ext cx="1663700" cy="2846054"/>
            <a:chOff x="6946900" y="3304526"/>
            <a:chExt cx="1663700" cy="2846054"/>
          </a:xfrm>
        </p:grpSpPr>
        <p:sp>
          <p:nvSpPr>
            <p:cNvPr id="136" name="Rectangle 135"/>
            <p:cNvSpPr/>
            <p:nvPr/>
          </p:nvSpPr>
          <p:spPr bwMode="auto">
            <a:xfrm>
              <a:off x="7011609" y="5894548"/>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sp>
          <p:nvSpPr>
            <p:cNvPr id="137" name="Rectangle 152"/>
            <p:cNvSpPr>
              <a:spLocks noChangeArrowheads="1"/>
            </p:cNvSpPr>
            <p:nvPr/>
          </p:nvSpPr>
          <p:spPr bwMode="auto">
            <a:xfrm>
              <a:off x="8026400" y="5867400"/>
              <a:ext cx="584200" cy="276999"/>
            </a:xfrm>
            <a:prstGeom prst="rect">
              <a:avLst/>
            </a:prstGeom>
            <a:noFill/>
            <a:ln w="9525">
              <a:noFill/>
              <a:miter lim="800000"/>
              <a:headEnd/>
              <a:tailEnd/>
            </a:ln>
            <a:effectLst/>
          </p:spPr>
          <p:txBody>
            <a:bodyPr>
              <a:prstTxWarp prst="textNoShape">
                <a:avLst/>
              </a:prstTxWarp>
              <a:spAutoFit/>
            </a:bodyPr>
            <a:lstStyle/>
            <a:p>
              <a:r>
                <a:rPr lang="en-US" sz="1200" dirty="0" err="1">
                  <a:solidFill>
                    <a:srgbClr val="000000"/>
                  </a:solidFill>
                  <a:latin typeface="Courier New"/>
                  <a:cs typeface="Courier New"/>
                </a:rPr>
                <a:t>msg</a:t>
              </a:r>
              <a:endParaRPr lang="en-US" sz="1200" dirty="0">
                <a:solidFill>
                  <a:srgbClr val="000000"/>
                </a:solidFill>
                <a:latin typeface="Courier New"/>
                <a:cs typeface="Courier New"/>
              </a:endParaRPr>
            </a:p>
          </p:txBody>
        </p:sp>
        <p:sp>
          <p:nvSpPr>
            <p:cNvPr id="172" name="Rectangle 171"/>
            <p:cNvSpPr/>
            <p:nvPr/>
          </p:nvSpPr>
          <p:spPr bwMode="auto">
            <a:xfrm>
              <a:off x="7010400" y="3363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73" name="Straight Connector 172"/>
            <p:cNvCxnSpPr/>
            <p:nvPr/>
          </p:nvCxnSpPr>
          <p:spPr bwMode="auto">
            <a:xfrm rot="16200000" flipH="1">
              <a:off x="7143131" y="3490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74" name="Straight Connector 173"/>
            <p:cNvCxnSpPr/>
            <p:nvPr/>
          </p:nvCxnSpPr>
          <p:spPr bwMode="auto">
            <a:xfrm rot="16200000" flipH="1">
              <a:off x="7403084" y="3490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75" name="Straight Connector 174"/>
            <p:cNvCxnSpPr/>
            <p:nvPr/>
          </p:nvCxnSpPr>
          <p:spPr bwMode="auto">
            <a:xfrm rot="16200000" flipH="1">
              <a:off x="7663037" y="3489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76" name="TextBox 175"/>
            <p:cNvSpPr txBox="1"/>
            <p:nvPr/>
          </p:nvSpPr>
          <p:spPr>
            <a:xfrm>
              <a:off x="6991350" y="3304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177" name="TextBox 176"/>
            <p:cNvSpPr txBox="1"/>
            <p:nvPr/>
          </p:nvSpPr>
          <p:spPr>
            <a:xfrm>
              <a:off x="7251700" y="3304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178" name="TextBox 177"/>
            <p:cNvSpPr txBox="1"/>
            <p:nvPr/>
          </p:nvSpPr>
          <p:spPr>
            <a:xfrm>
              <a:off x="7512050" y="3304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79" name="TextBox 178"/>
            <p:cNvSpPr txBox="1"/>
            <p:nvPr/>
          </p:nvSpPr>
          <p:spPr>
            <a:xfrm>
              <a:off x="7772400" y="3304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64" name="Rectangle 163"/>
            <p:cNvSpPr/>
            <p:nvPr/>
          </p:nvSpPr>
          <p:spPr bwMode="auto">
            <a:xfrm>
              <a:off x="7010400" y="3617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65" name="Straight Connector 164"/>
            <p:cNvCxnSpPr/>
            <p:nvPr/>
          </p:nvCxnSpPr>
          <p:spPr bwMode="auto">
            <a:xfrm rot="16200000" flipH="1">
              <a:off x="7143131" y="3744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66" name="Straight Connector 165"/>
            <p:cNvCxnSpPr/>
            <p:nvPr/>
          </p:nvCxnSpPr>
          <p:spPr bwMode="auto">
            <a:xfrm rot="16200000" flipH="1">
              <a:off x="7403084" y="3744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67" name="Straight Connector 166"/>
            <p:cNvCxnSpPr/>
            <p:nvPr/>
          </p:nvCxnSpPr>
          <p:spPr bwMode="auto">
            <a:xfrm rot="16200000" flipH="1">
              <a:off x="7663037" y="3743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68" name="TextBox 167"/>
            <p:cNvSpPr txBox="1"/>
            <p:nvPr/>
          </p:nvSpPr>
          <p:spPr>
            <a:xfrm>
              <a:off x="6991350" y="3558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69" name="TextBox 168"/>
            <p:cNvSpPr txBox="1"/>
            <p:nvPr/>
          </p:nvSpPr>
          <p:spPr>
            <a:xfrm>
              <a:off x="7251700" y="3558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170" name="TextBox 169"/>
            <p:cNvSpPr txBox="1"/>
            <p:nvPr/>
          </p:nvSpPr>
          <p:spPr>
            <a:xfrm>
              <a:off x="7512050" y="3558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71" name="TextBox 170"/>
            <p:cNvSpPr txBox="1"/>
            <p:nvPr/>
          </p:nvSpPr>
          <p:spPr>
            <a:xfrm>
              <a:off x="7772400" y="3558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w</a:t>
              </a:r>
              <a:endParaRPr lang="en-US" sz="1600" dirty="0">
                <a:solidFill>
                  <a:srgbClr val="000000"/>
                </a:solidFill>
                <a:latin typeface="Courier New"/>
                <a:cs typeface="Courier New"/>
              </a:endParaRPr>
            </a:p>
          </p:txBody>
        </p:sp>
        <p:sp>
          <p:nvSpPr>
            <p:cNvPr id="156" name="Rectangle 155"/>
            <p:cNvSpPr/>
            <p:nvPr/>
          </p:nvSpPr>
          <p:spPr bwMode="auto">
            <a:xfrm>
              <a:off x="7010400" y="3871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57" name="Straight Connector 156"/>
            <p:cNvCxnSpPr/>
            <p:nvPr/>
          </p:nvCxnSpPr>
          <p:spPr bwMode="auto">
            <a:xfrm rot="16200000" flipH="1">
              <a:off x="7143131" y="3998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8" name="Straight Connector 157"/>
            <p:cNvCxnSpPr/>
            <p:nvPr/>
          </p:nvCxnSpPr>
          <p:spPr bwMode="auto">
            <a:xfrm rot="16200000" flipH="1">
              <a:off x="7403084" y="3998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9" name="Straight Connector 158"/>
            <p:cNvCxnSpPr/>
            <p:nvPr/>
          </p:nvCxnSpPr>
          <p:spPr bwMode="auto">
            <a:xfrm rot="16200000" flipH="1">
              <a:off x="7663037" y="3997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60" name="TextBox 159"/>
            <p:cNvSpPr txBox="1"/>
            <p:nvPr/>
          </p:nvSpPr>
          <p:spPr>
            <a:xfrm>
              <a:off x="6991350" y="3812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61" name="TextBox 160"/>
            <p:cNvSpPr txBox="1"/>
            <p:nvPr/>
          </p:nvSpPr>
          <p:spPr>
            <a:xfrm>
              <a:off x="7251700" y="3812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162" name="TextBox 161"/>
            <p:cNvSpPr txBox="1"/>
            <p:nvPr/>
          </p:nvSpPr>
          <p:spPr>
            <a:xfrm>
              <a:off x="7512050" y="3812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63" name="TextBox 162"/>
            <p:cNvSpPr txBox="1"/>
            <p:nvPr/>
          </p:nvSpPr>
          <p:spPr>
            <a:xfrm>
              <a:off x="7772400" y="3812526"/>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d</a:t>
              </a:r>
              <a:endParaRPr lang="en-US" sz="1600" dirty="0">
                <a:solidFill>
                  <a:srgbClr val="000000"/>
                </a:solidFill>
                <a:latin typeface="Courier New"/>
                <a:cs typeface="Courier New"/>
              </a:endParaRPr>
            </a:p>
          </p:txBody>
        </p:sp>
        <p:sp>
          <p:nvSpPr>
            <p:cNvPr id="148" name="Rectangle 147"/>
            <p:cNvSpPr/>
            <p:nvPr/>
          </p:nvSpPr>
          <p:spPr bwMode="auto">
            <a:xfrm>
              <a:off x="7010400" y="4125680"/>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49" name="Straight Connector 148"/>
            <p:cNvCxnSpPr/>
            <p:nvPr/>
          </p:nvCxnSpPr>
          <p:spPr bwMode="auto">
            <a:xfrm rot="16200000" flipH="1">
              <a:off x="7143131" y="4252903"/>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0" name="Straight Connector 149"/>
            <p:cNvCxnSpPr/>
            <p:nvPr/>
          </p:nvCxnSpPr>
          <p:spPr bwMode="auto">
            <a:xfrm rot="16200000" flipH="1">
              <a:off x="7403084" y="4252110"/>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1" name="Straight Connector 150"/>
            <p:cNvCxnSpPr/>
            <p:nvPr/>
          </p:nvCxnSpPr>
          <p:spPr bwMode="auto">
            <a:xfrm rot="16200000" flipH="1">
              <a:off x="7663037" y="42513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52" name="TextBox 151"/>
            <p:cNvSpPr txBox="1"/>
            <p:nvPr/>
          </p:nvSpPr>
          <p:spPr>
            <a:xfrm>
              <a:off x="6946900" y="4104626"/>
              <a:ext cx="381000" cy="276999"/>
            </a:xfrm>
            <a:prstGeom prst="rect">
              <a:avLst/>
            </a:prstGeom>
            <a:noFill/>
          </p:spPr>
          <p:txBody>
            <a:bodyPr wrap="square" rtlCol="0">
              <a:spAutoFit/>
            </a:bodyPr>
            <a:lstStyle/>
            <a:p>
              <a:pPr algn="ctr"/>
              <a:r>
                <a:rPr lang="en-US" sz="1200" dirty="0">
                  <a:solidFill>
                    <a:srgbClr val="000000"/>
                  </a:solidFill>
                  <a:latin typeface="Courier New"/>
                  <a:cs typeface="Courier New"/>
                </a:rPr>
                <a:t>\0</a:t>
              </a:r>
            </a:p>
          </p:txBody>
        </p:sp>
        <p:sp>
          <p:nvSpPr>
            <p:cNvPr id="153" name="TextBox 152"/>
            <p:cNvSpPr txBox="1"/>
            <p:nvPr/>
          </p:nvSpPr>
          <p:spPr>
            <a:xfrm>
              <a:off x="725170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54" name="TextBox 153"/>
            <p:cNvSpPr txBox="1"/>
            <p:nvPr/>
          </p:nvSpPr>
          <p:spPr>
            <a:xfrm>
              <a:off x="751205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55" name="TextBox 154"/>
            <p:cNvSpPr txBox="1"/>
            <p:nvPr/>
          </p:nvSpPr>
          <p:spPr>
            <a:xfrm>
              <a:off x="7772400" y="4066526"/>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183" name="Oval 61"/>
            <p:cNvSpPr>
              <a:spLocks noChangeArrowheads="1"/>
            </p:cNvSpPr>
            <p:nvPr/>
          </p:nvSpPr>
          <p:spPr bwMode="auto">
            <a:xfrm>
              <a:off x="7489146" y="5992362"/>
              <a:ext cx="74613" cy="74613"/>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184" name="AutoShape 62"/>
            <p:cNvCxnSpPr>
              <a:cxnSpLocks noChangeShapeType="1"/>
              <a:stCxn id="183" idx="2"/>
              <a:endCxn id="176" idx="1"/>
            </p:cNvCxnSpPr>
            <p:nvPr/>
          </p:nvCxnSpPr>
          <p:spPr bwMode="auto">
            <a:xfrm rot="10800000">
              <a:off x="6991350" y="3473803"/>
              <a:ext cx="497796" cy="2555866"/>
            </a:xfrm>
            <a:prstGeom prst="bentConnector3">
              <a:avLst>
                <a:gd name="adj1" fmla="val 145922"/>
              </a:avLst>
            </a:prstGeom>
            <a:noFill/>
            <a:ln w="9525">
              <a:solidFill>
                <a:schemeClr val="tx1"/>
              </a:solidFill>
              <a:miter lim="800000"/>
              <a:headEnd/>
              <a:tailEnd type="triangle" w="med" len="med"/>
            </a:ln>
            <a:effectLst/>
          </p:spPr>
        </p:cxnSp>
      </p:grpSp>
      <p:grpSp>
        <p:nvGrpSpPr>
          <p:cNvPr id="3" name="Group 257"/>
          <p:cNvGrpSpPr/>
          <p:nvPr/>
        </p:nvGrpSpPr>
        <p:grpSpPr>
          <a:xfrm>
            <a:off x="7001935" y="4898420"/>
            <a:ext cx="1761064" cy="1028807"/>
            <a:chOff x="7001935" y="4898420"/>
            <a:chExt cx="1761064" cy="1028807"/>
          </a:xfrm>
        </p:grpSpPr>
        <p:sp>
          <p:nvSpPr>
            <p:cNvPr id="222" name="Rectangle 152"/>
            <p:cNvSpPr>
              <a:spLocks noChangeArrowheads="1"/>
            </p:cNvSpPr>
            <p:nvPr/>
          </p:nvSpPr>
          <p:spPr bwMode="auto">
            <a:xfrm>
              <a:off x="8020354" y="4898420"/>
              <a:ext cx="742645" cy="276999"/>
            </a:xfrm>
            <a:prstGeom prst="rect">
              <a:avLst/>
            </a:prstGeom>
            <a:noFill/>
            <a:ln w="9525">
              <a:noFill/>
              <a:miter lim="800000"/>
              <a:headEnd/>
              <a:tailEnd/>
            </a:ln>
            <a:effectLst/>
          </p:spPr>
          <p:txBody>
            <a:bodyPr wrap="square">
              <a:prstTxWarp prst="textNoShape">
                <a:avLst/>
              </a:prstTxWarp>
              <a:spAutoFit/>
            </a:bodyPr>
            <a:lstStyle/>
            <a:p>
              <a:r>
                <a:rPr lang="en-US" sz="1200" dirty="0">
                  <a:solidFill>
                    <a:srgbClr val="000000"/>
                  </a:solidFill>
                  <a:latin typeface="Courier New"/>
                  <a:cs typeface="Courier New"/>
                </a:rPr>
                <a:t>buffer</a:t>
              </a:r>
            </a:p>
          </p:txBody>
        </p:sp>
        <p:sp>
          <p:nvSpPr>
            <p:cNvPr id="185" name="Rectangle 184"/>
            <p:cNvSpPr/>
            <p:nvPr/>
          </p:nvSpPr>
          <p:spPr bwMode="auto">
            <a:xfrm>
              <a:off x="7001935" y="4909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86" name="Straight Connector 185"/>
            <p:cNvCxnSpPr/>
            <p:nvPr/>
          </p:nvCxnSpPr>
          <p:spPr bwMode="auto">
            <a:xfrm rot="16200000" flipH="1">
              <a:off x="7134666" y="5036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87" name="Straight Connector 186"/>
            <p:cNvCxnSpPr/>
            <p:nvPr/>
          </p:nvCxnSpPr>
          <p:spPr bwMode="auto">
            <a:xfrm rot="16200000" flipH="1">
              <a:off x="7394619" y="5035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88" name="Straight Connector 187"/>
            <p:cNvCxnSpPr/>
            <p:nvPr/>
          </p:nvCxnSpPr>
          <p:spPr bwMode="auto">
            <a:xfrm rot="16200000" flipH="1">
              <a:off x="7654572" y="5034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93" name="Rectangle 192"/>
            <p:cNvSpPr/>
            <p:nvPr/>
          </p:nvSpPr>
          <p:spPr bwMode="auto">
            <a:xfrm>
              <a:off x="7001935" y="5163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194" name="Straight Connector 193"/>
            <p:cNvCxnSpPr/>
            <p:nvPr/>
          </p:nvCxnSpPr>
          <p:spPr bwMode="auto">
            <a:xfrm rot="16200000" flipH="1">
              <a:off x="7134666" y="5290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5" name="Straight Connector 194"/>
            <p:cNvCxnSpPr/>
            <p:nvPr/>
          </p:nvCxnSpPr>
          <p:spPr bwMode="auto">
            <a:xfrm rot="16200000" flipH="1">
              <a:off x="7394619" y="5289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96" name="Straight Connector 195"/>
            <p:cNvCxnSpPr/>
            <p:nvPr/>
          </p:nvCxnSpPr>
          <p:spPr bwMode="auto">
            <a:xfrm rot="16200000" flipH="1">
              <a:off x="7654572" y="5288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1" name="Rectangle 200"/>
            <p:cNvSpPr/>
            <p:nvPr/>
          </p:nvSpPr>
          <p:spPr bwMode="auto">
            <a:xfrm>
              <a:off x="7001935" y="5417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202" name="Straight Connector 201"/>
            <p:cNvCxnSpPr/>
            <p:nvPr/>
          </p:nvCxnSpPr>
          <p:spPr bwMode="auto">
            <a:xfrm rot="16200000" flipH="1">
              <a:off x="7134666" y="5544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3" name="Straight Connector 202"/>
            <p:cNvCxnSpPr/>
            <p:nvPr/>
          </p:nvCxnSpPr>
          <p:spPr bwMode="auto">
            <a:xfrm rot="16200000" flipH="1">
              <a:off x="7394619" y="5543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4" name="Straight Connector 203"/>
            <p:cNvCxnSpPr/>
            <p:nvPr/>
          </p:nvCxnSpPr>
          <p:spPr bwMode="auto">
            <a:xfrm rot="16200000" flipH="1">
              <a:off x="7654572" y="5542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09" name="Rectangle 208"/>
            <p:cNvSpPr/>
            <p:nvPr/>
          </p:nvSpPr>
          <p:spPr bwMode="auto">
            <a:xfrm>
              <a:off x="7001935" y="5671194"/>
              <a:ext cx="1038981" cy="256032"/>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solidFill>
                  <a:srgbClr val="000000"/>
                </a:solidFill>
              </a:endParaRPr>
            </a:p>
          </p:txBody>
        </p:sp>
        <p:cxnSp>
          <p:nvCxnSpPr>
            <p:cNvPr id="210" name="Straight Connector 209"/>
            <p:cNvCxnSpPr/>
            <p:nvPr/>
          </p:nvCxnSpPr>
          <p:spPr bwMode="auto">
            <a:xfrm rot="16200000" flipH="1">
              <a:off x="7134666" y="5798417"/>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1" name="Straight Connector 210"/>
            <p:cNvCxnSpPr/>
            <p:nvPr/>
          </p:nvCxnSpPr>
          <p:spPr bwMode="auto">
            <a:xfrm rot="16200000" flipH="1">
              <a:off x="7394619" y="5797624"/>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2" name="Straight Connector 211"/>
            <p:cNvCxnSpPr/>
            <p:nvPr/>
          </p:nvCxnSpPr>
          <p:spPr bwMode="auto">
            <a:xfrm rot="16200000" flipH="1">
              <a:off x="7654572" y="5796831"/>
              <a:ext cx="256032"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sp>
        <p:nvSpPr>
          <p:cNvPr id="189" name="TextBox 188"/>
          <p:cNvSpPr txBox="1"/>
          <p:nvPr/>
        </p:nvSpPr>
        <p:spPr>
          <a:xfrm>
            <a:off x="6982885" y="4850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h</a:t>
            </a:r>
            <a:endParaRPr lang="en-US" sz="1600" dirty="0">
              <a:solidFill>
                <a:srgbClr val="000000"/>
              </a:solidFill>
              <a:latin typeface="Courier New"/>
              <a:cs typeface="Courier New"/>
            </a:endParaRPr>
          </a:p>
        </p:txBody>
      </p:sp>
      <p:sp>
        <p:nvSpPr>
          <p:cNvPr id="190" name="TextBox 189"/>
          <p:cNvSpPr txBox="1"/>
          <p:nvPr/>
        </p:nvSpPr>
        <p:spPr>
          <a:xfrm>
            <a:off x="7243235" y="4850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e</a:t>
            </a:r>
            <a:endParaRPr lang="en-US" sz="1600" dirty="0">
              <a:solidFill>
                <a:srgbClr val="000000"/>
              </a:solidFill>
              <a:latin typeface="Courier New"/>
              <a:cs typeface="Courier New"/>
            </a:endParaRPr>
          </a:p>
        </p:txBody>
      </p:sp>
      <p:sp>
        <p:nvSpPr>
          <p:cNvPr id="191" name="TextBox 190"/>
          <p:cNvSpPr txBox="1"/>
          <p:nvPr/>
        </p:nvSpPr>
        <p:spPr>
          <a:xfrm>
            <a:off x="7503585" y="4850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92" name="TextBox 191"/>
          <p:cNvSpPr txBox="1"/>
          <p:nvPr/>
        </p:nvSpPr>
        <p:spPr>
          <a:xfrm>
            <a:off x="7763935" y="4850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197" name="TextBox 196"/>
          <p:cNvSpPr txBox="1"/>
          <p:nvPr/>
        </p:nvSpPr>
        <p:spPr>
          <a:xfrm>
            <a:off x="6982885" y="5104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198" name="TextBox 197"/>
          <p:cNvSpPr txBox="1"/>
          <p:nvPr/>
        </p:nvSpPr>
        <p:spPr>
          <a:xfrm>
            <a:off x="7243235" y="5104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a:t>
            </a:r>
            <a:endParaRPr lang="en-US" sz="1600" dirty="0">
              <a:solidFill>
                <a:srgbClr val="000000"/>
              </a:solidFill>
              <a:latin typeface="Courier New"/>
              <a:cs typeface="Courier New"/>
            </a:endParaRPr>
          </a:p>
        </p:txBody>
      </p:sp>
      <p:sp>
        <p:nvSpPr>
          <p:cNvPr id="199" name="TextBox 198"/>
          <p:cNvSpPr txBox="1"/>
          <p:nvPr/>
        </p:nvSpPr>
        <p:spPr>
          <a:xfrm>
            <a:off x="7503585" y="5104040"/>
            <a:ext cx="304800" cy="338554"/>
          </a:xfrm>
          <a:prstGeom prst="rect">
            <a:avLst/>
          </a:prstGeom>
          <a:noFill/>
        </p:spPr>
        <p:txBody>
          <a:bodyPr wrap="square" rtlCol="0">
            <a:spAutoFit/>
          </a:bodyPr>
          <a:lstStyle/>
          <a:p>
            <a:pPr algn="ctr"/>
            <a:endParaRPr lang="en-US" sz="1600" dirty="0">
              <a:solidFill>
                <a:srgbClr val="000000"/>
              </a:solidFill>
              <a:latin typeface="Courier New"/>
              <a:cs typeface="Courier New"/>
            </a:endParaRPr>
          </a:p>
        </p:txBody>
      </p:sp>
      <p:sp>
        <p:nvSpPr>
          <p:cNvPr id="200" name="TextBox 199"/>
          <p:cNvSpPr txBox="1"/>
          <p:nvPr/>
        </p:nvSpPr>
        <p:spPr>
          <a:xfrm>
            <a:off x="7763935" y="5104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w</a:t>
            </a:r>
            <a:endParaRPr lang="en-US" sz="1600" dirty="0">
              <a:solidFill>
                <a:srgbClr val="000000"/>
              </a:solidFill>
              <a:latin typeface="Courier New"/>
              <a:cs typeface="Courier New"/>
            </a:endParaRPr>
          </a:p>
        </p:txBody>
      </p:sp>
      <p:sp>
        <p:nvSpPr>
          <p:cNvPr id="205" name="TextBox 204"/>
          <p:cNvSpPr txBox="1"/>
          <p:nvPr/>
        </p:nvSpPr>
        <p:spPr>
          <a:xfrm>
            <a:off x="6982885" y="5358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o</a:t>
            </a:r>
            <a:endParaRPr lang="en-US" sz="1600" dirty="0">
              <a:solidFill>
                <a:srgbClr val="000000"/>
              </a:solidFill>
              <a:latin typeface="Courier New"/>
              <a:cs typeface="Courier New"/>
            </a:endParaRPr>
          </a:p>
        </p:txBody>
      </p:sp>
      <p:sp>
        <p:nvSpPr>
          <p:cNvPr id="206" name="TextBox 205"/>
          <p:cNvSpPr txBox="1"/>
          <p:nvPr/>
        </p:nvSpPr>
        <p:spPr>
          <a:xfrm>
            <a:off x="7243235" y="5358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r</a:t>
            </a:r>
            <a:endParaRPr lang="en-US" sz="1600" dirty="0">
              <a:solidFill>
                <a:srgbClr val="000000"/>
              </a:solidFill>
              <a:latin typeface="Courier New"/>
              <a:cs typeface="Courier New"/>
            </a:endParaRPr>
          </a:p>
        </p:txBody>
      </p:sp>
      <p:sp>
        <p:nvSpPr>
          <p:cNvPr id="207" name="TextBox 206"/>
          <p:cNvSpPr txBox="1"/>
          <p:nvPr/>
        </p:nvSpPr>
        <p:spPr>
          <a:xfrm>
            <a:off x="7503585" y="5358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l</a:t>
            </a:r>
            <a:endParaRPr lang="en-US" sz="1600" dirty="0">
              <a:solidFill>
                <a:srgbClr val="000000"/>
              </a:solidFill>
              <a:latin typeface="Courier New"/>
              <a:cs typeface="Courier New"/>
            </a:endParaRPr>
          </a:p>
        </p:txBody>
      </p:sp>
      <p:sp>
        <p:nvSpPr>
          <p:cNvPr id="208" name="TextBox 207"/>
          <p:cNvSpPr txBox="1"/>
          <p:nvPr/>
        </p:nvSpPr>
        <p:spPr>
          <a:xfrm>
            <a:off x="7763935" y="5358040"/>
            <a:ext cx="304800" cy="338554"/>
          </a:xfrm>
          <a:prstGeom prst="rect">
            <a:avLst/>
          </a:prstGeom>
          <a:noFill/>
        </p:spPr>
        <p:txBody>
          <a:bodyPr wrap="square" rtlCol="0">
            <a:spAutoFit/>
          </a:bodyPr>
          <a:lstStyle/>
          <a:p>
            <a:pPr algn="ctr"/>
            <a:r>
              <a:rPr lang="en-US" sz="1600" dirty="0" err="1">
                <a:solidFill>
                  <a:srgbClr val="000000"/>
                </a:solidFill>
                <a:latin typeface="Courier New"/>
                <a:cs typeface="Courier New"/>
              </a:rPr>
              <a:t>d</a:t>
            </a:r>
            <a:endParaRPr lang="en-US" sz="1600" dirty="0">
              <a:solidFill>
                <a:srgbClr val="000000"/>
              </a:solidFill>
              <a:latin typeface="Courier New"/>
              <a:cs typeface="Courier New"/>
            </a:endParaRPr>
          </a:p>
        </p:txBody>
      </p:sp>
      <p:sp>
        <p:nvSpPr>
          <p:cNvPr id="213" name="TextBox 212"/>
          <p:cNvSpPr txBox="1"/>
          <p:nvPr/>
        </p:nvSpPr>
        <p:spPr>
          <a:xfrm>
            <a:off x="6938435" y="5650140"/>
            <a:ext cx="381000" cy="276999"/>
          </a:xfrm>
          <a:prstGeom prst="rect">
            <a:avLst/>
          </a:prstGeom>
          <a:noFill/>
        </p:spPr>
        <p:txBody>
          <a:bodyPr wrap="square" rtlCol="0">
            <a:spAutoFit/>
          </a:bodyPr>
          <a:lstStyle/>
          <a:p>
            <a:pPr algn="ctr"/>
            <a:r>
              <a:rPr lang="en-US" sz="1200" dirty="0">
                <a:solidFill>
                  <a:srgbClr val="000000"/>
                </a:solidFill>
                <a:latin typeface="Courier New"/>
                <a:cs typeface="Courier New"/>
              </a:rPr>
              <a:t>\0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5448">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bg/>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89"/>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0" nodeType="afterEffect">
                                  <p:stCondLst>
                                    <p:cond delay="100"/>
                                  </p:stCondLst>
                                  <p:childTnLst>
                                    <p:set>
                                      <p:cBhvr>
                                        <p:cTn id="35" dur="1" fill="hold">
                                          <p:stCondLst>
                                            <p:cond delay="0"/>
                                          </p:stCondLst>
                                        </p:cTn>
                                        <p:tgtEl>
                                          <p:spTgt spid="190"/>
                                        </p:tgtEl>
                                        <p:attrNameLst>
                                          <p:attrName>style.visibility</p:attrName>
                                        </p:attrNameLst>
                                      </p:cBhvr>
                                      <p:to>
                                        <p:strVal val="visible"/>
                                      </p:to>
                                    </p:set>
                                  </p:childTnLst>
                                </p:cTn>
                              </p:par>
                            </p:childTnLst>
                          </p:cTn>
                        </p:par>
                        <p:par>
                          <p:cTn id="36" fill="hold">
                            <p:stCondLst>
                              <p:cond delay="100"/>
                            </p:stCondLst>
                            <p:childTnLst>
                              <p:par>
                                <p:cTn id="37" presetID="1" presetClass="entr" presetSubtype="0" fill="hold" grpId="0" nodeType="afterEffect">
                                  <p:stCondLst>
                                    <p:cond delay="100"/>
                                  </p:stCondLst>
                                  <p:childTnLst>
                                    <p:set>
                                      <p:cBhvr>
                                        <p:cTn id="38" dur="1" fill="hold">
                                          <p:stCondLst>
                                            <p:cond delay="0"/>
                                          </p:stCondLst>
                                        </p:cTn>
                                        <p:tgtEl>
                                          <p:spTgt spid="191"/>
                                        </p:tgtEl>
                                        <p:attrNameLst>
                                          <p:attrName>style.visibility</p:attrName>
                                        </p:attrNameLst>
                                      </p:cBhvr>
                                      <p:to>
                                        <p:strVal val="visible"/>
                                      </p:to>
                                    </p:set>
                                  </p:childTnLst>
                                </p:cTn>
                              </p:par>
                            </p:childTnLst>
                          </p:cTn>
                        </p:par>
                        <p:par>
                          <p:cTn id="39" fill="hold">
                            <p:stCondLst>
                              <p:cond delay="200"/>
                            </p:stCondLst>
                            <p:childTnLst>
                              <p:par>
                                <p:cTn id="40" presetID="1" presetClass="entr" presetSubtype="0" fill="hold" grpId="0" nodeType="afterEffect">
                                  <p:stCondLst>
                                    <p:cond delay="100"/>
                                  </p:stCondLst>
                                  <p:childTnLst>
                                    <p:set>
                                      <p:cBhvr>
                                        <p:cTn id="41" dur="1" fill="hold">
                                          <p:stCondLst>
                                            <p:cond delay="0"/>
                                          </p:stCondLst>
                                        </p:cTn>
                                        <p:tgtEl>
                                          <p:spTgt spid="192"/>
                                        </p:tgtEl>
                                        <p:attrNameLst>
                                          <p:attrName>style.visibility</p:attrName>
                                        </p:attrNameLst>
                                      </p:cBhvr>
                                      <p:to>
                                        <p:strVal val="visible"/>
                                      </p:to>
                                    </p:set>
                                  </p:childTnLst>
                                </p:cTn>
                              </p:par>
                            </p:childTnLst>
                          </p:cTn>
                        </p:par>
                        <p:par>
                          <p:cTn id="42" fill="hold">
                            <p:stCondLst>
                              <p:cond delay="300"/>
                            </p:stCondLst>
                            <p:childTnLst>
                              <p:par>
                                <p:cTn id="43" presetID="1" presetClass="entr" presetSubtype="0" fill="hold" grpId="0" nodeType="afterEffect">
                                  <p:stCondLst>
                                    <p:cond delay="100"/>
                                  </p:stCondLst>
                                  <p:childTnLst>
                                    <p:set>
                                      <p:cBhvr>
                                        <p:cTn id="44" dur="1" fill="hold">
                                          <p:stCondLst>
                                            <p:cond delay="0"/>
                                          </p:stCondLst>
                                        </p:cTn>
                                        <p:tgtEl>
                                          <p:spTgt spid="197"/>
                                        </p:tgtEl>
                                        <p:attrNameLst>
                                          <p:attrName>style.visibility</p:attrName>
                                        </p:attrNameLst>
                                      </p:cBhvr>
                                      <p:to>
                                        <p:strVal val="visible"/>
                                      </p:to>
                                    </p:set>
                                  </p:childTnLst>
                                </p:cTn>
                              </p:par>
                            </p:childTnLst>
                          </p:cTn>
                        </p:par>
                        <p:par>
                          <p:cTn id="45" fill="hold">
                            <p:stCondLst>
                              <p:cond delay="400"/>
                            </p:stCondLst>
                            <p:childTnLst>
                              <p:par>
                                <p:cTn id="46" presetID="1" presetClass="entr" presetSubtype="0" fill="hold" grpId="0" nodeType="afterEffect">
                                  <p:stCondLst>
                                    <p:cond delay="100"/>
                                  </p:stCondLst>
                                  <p:childTnLst>
                                    <p:set>
                                      <p:cBhvr>
                                        <p:cTn id="47" dur="1" fill="hold">
                                          <p:stCondLst>
                                            <p:cond delay="0"/>
                                          </p:stCondLst>
                                        </p:cTn>
                                        <p:tgtEl>
                                          <p:spTgt spid="198"/>
                                        </p:tgtEl>
                                        <p:attrNameLst>
                                          <p:attrName>style.visibility</p:attrName>
                                        </p:attrNameLst>
                                      </p:cBhvr>
                                      <p:to>
                                        <p:strVal val="visible"/>
                                      </p:to>
                                    </p:set>
                                  </p:childTnLst>
                                </p:cTn>
                              </p:par>
                            </p:childTnLst>
                          </p:cTn>
                        </p:par>
                        <p:par>
                          <p:cTn id="48" fill="hold">
                            <p:stCondLst>
                              <p:cond delay="500"/>
                            </p:stCondLst>
                            <p:childTnLst>
                              <p:par>
                                <p:cTn id="49" presetID="1" presetClass="entr" presetSubtype="0" fill="hold" grpId="0" nodeType="afterEffect" nodePh="1">
                                  <p:stCondLst>
                                    <p:cond delay="100"/>
                                  </p:stCondLst>
                                  <p:endCondLst>
                                    <p:cond evt="begin" delay="0">
                                      <p:tn val="49"/>
                                    </p:cond>
                                  </p:endCondLst>
                                  <p:childTnLst>
                                    <p:set>
                                      <p:cBhvr>
                                        <p:cTn id="50" dur="1" fill="hold">
                                          <p:stCondLst>
                                            <p:cond delay="0"/>
                                          </p:stCondLst>
                                        </p:cTn>
                                        <p:tgtEl>
                                          <p:spTgt spid="199"/>
                                        </p:tgtEl>
                                        <p:attrNameLst>
                                          <p:attrName>style.visibility</p:attrName>
                                        </p:attrNameLst>
                                      </p:cBhvr>
                                      <p:to>
                                        <p:strVal val="visible"/>
                                      </p:to>
                                    </p:set>
                                  </p:childTnLst>
                                </p:cTn>
                              </p:par>
                            </p:childTnLst>
                          </p:cTn>
                        </p:par>
                        <p:par>
                          <p:cTn id="51" fill="hold">
                            <p:stCondLst>
                              <p:cond delay="600"/>
                            </p:stCondLst>
                            <p:childTnLst>
                              <p:par>
                                <p:cTn id="52" presetID="1" presetClass="entr" presetSubtype="0" fill="hold" grpId="0" nodeType="afterEffect">
                                  <p:stCondLst>
                                    <p:cond delay="100"/>
                                  </p:stCondLst>
                                  <p:childTnLst>
                                    <p:set>
                                      <p:cBhvr>
                                        <p:cTn id="53" dur="1" fill="hold">
                                          <p:stCondLst>
                                            <p:cond delay="0"/>
                                          </p:stCondLst>
                                        </p:cTn>
                                        <p:tgtEl>
                                          <p:spTgt spid="200"/>
                                        </p:tgtEl>
                                        <p:attrNameLst>
                                          <p:attrName>style.visibility</p:attrName>
                                        </p:attrNameLst>
                                      </p:cBhvr>
                                      <p:to>
                                        <p:strVal val="visible"/>
                                      </p:to>
                                    </p:set>
                                  </p:childTnLst>
                                </p:cTn>
                              </p:par>
                            </p:childTnLst>
                          </p:cTn>
                        </p:par>
                        <p:par>
                          <p:cTn id="54" fill="hold">
                            <p:stCondLst>
                              <p:cond delay="700"/>
                            </p:stCondLst>
                            <p:childTnLst>
                              <p:par>
                                <p:cTn id="55" presetID="1" presetClass="entr" presetSubtype="0" fill="hold" grpId="0" nodeType="afterEffect">
                                  <p:stCondLst>
                                    <p:cond delay="100"/>
                                  </p:stCondLst>
                                  <p:childTnLst>
                                    <p:set>
                                      <p:cBhvr>
                                        <p:cTn id="56" dur="1" fill="hold">
                                          <p:stCondLst>
                                            <p:cond delay="0"/>
                                          </p:stCondLst>
                                        </p:cTn>
                                        <p:tgtEl>
                                          <p:spTgt spid="205"/>
                                        </p:tgtEl>
                                        <p:attrNameLst>
                                          <p:attrName>style.visibility</p:attrName>
                                        </p:attrNameLst>
                                      </p:cBhvr>
                                      <p:to>
                                        <p:strVal val="visible"/>
                                      </p:to>
                                    </p:set>
                                  </p:childTnLst>
                                </p:cTn>
                              </p:par>
                            </p:childTnLst>
                          </p:cTn>
                        </p:par>
                        <p:par>
                          <p:cTn id="57" fill="hold">
                            <p:stCondLst>
                              <p:cond delay="800"/>
                            </p:stCondLst>
                            <p:childTnLst>
                              <p:par>
                                <p:cTn id="58" presetID="1" presetClass="entr" presetSubtype="0" fill="hold" grpId="0" nodeType="afterEffect">
                                  <p:stCondLst>
                                    <p:cond delay="100"/>
                                  </p:stCondLst>
                                  <p:childTnLst>
                                    <p:set>
                                      <p:cBhvr>
                                        <p:cTn id="59" dur="1" fill="hold">
                                          <p:stCondLst>
                                            <p:cond delay="0"/>
                                          </p:stCondLst>
                                        </p:cTn>
                                        <p:tgtEl>
                                          <p:spTgt spid="206"/>
                                        </p:tgtEl>
                                        <p:attrNameLst>
                                          <p:attrName>style.visibility</p:attrName>
                                        </p:attrNameLst>
                                      </p:cBhvr>
                                      <p:to>
                                        <p:strVal val="visible"/>
                                      </p:to>
                                    </p:set>
                                  </p:childTnLst>
                                </p:cTn>
                              </p:par>
                            </p:childTnLst>
                          </p:cTn>
                        </p:par>
                        <p:par>
                          <p:cTn id="60" fill="hold">
                            <p:stCondLst>
                              <p:cond delay="900"/>
                            </p:stCondLst>
                            <p:childTnLst>
                              <p:par>
                                <p:cTn id="61" presetID="1" presetClass="entr" presetSubtype="0" fill="hold" grpId="0" nodeType="afterEffect">
                                  <p:stCondLst>
                                    <p:cond delay="100"/>
                                  </p:stCondLst>
                                  <p:childTnLst>
                                    <p:set>
                                      <p:cBhvr>
                                        <p:cTn id="62" dur="1" fill="hold">
                                          <p:stCondLst>
                                            <p:cond delay="0"/>
                                          </p:stCondLst>
                                        </p:cTn>
                                        <p:tgtEl>
                                          <p:spTgt spid="207"/>
                                        </p:tgtEl>
                                        <p:attrNameLst>
                                          <p:attrName>style.visibility</p:attrName>
                                        </p:attrNameLst>
                                      </p:cBhvr>
                                      <p:to>
                                        <p:strVal val="visible"/>
                                      </p:to>
                                    </p:set>
                                  </p:childTnLst>
                                </p:cTn>
                              </p:par>
                            </p:childTnLst>
                          </p:cTn>
                        </p:par>
                        <p:par>
                          <p:cTn id="63" fill="hold">
                            <p:stCondLst>
                              <p:cond delay="1000"/>
                            </p:stCondLst>
                            <p:childTnLst>
                              <p:par>
                                <p:cTn id="64" presetID="1" presetClass="entr" presetSubtype="0" fill="hold" grpId="0" nodeType="afterEffect">
                                  <p:stCondLst>
                                    <p:cond delay="100"/>
                                  </p:stCondLst>
                                  <p:childTnLst>
                                    <p:set>
                                      <p:cBhvr>
                                        <p:cTn id="65" dur="1" fill="hold">
                                          <p:stCondLst>
                                            <p:cond delay="0"/>
                                          </p:stCondLst>
                                        </p:cTn>
                                        <p:tgtEl>
                                          <p:spTgt spid="208"/>
                                        </p:tgtEl>
                                        <p:attrNameLst>
                                          <p:attrName>style.visibility</p:attrName>
                                        </p:attrNameLst>
                                      </p:cBhvr>
                                      <p:to>
                                        <p:strVal val="visible"/>
                                      </p:to>
                                    </p:set>
                                  </p:childTnLst>
                                </p:cTn>
                              </p:par>
                            </p:childTnLst>
                          </p:cTn>
                        </p:par>
                        <p:par>
                          <p:cTn id="66" fill="hold">
                            <p:stCondLst>
                              <p:cond delay="1100"/>
                            </p:stCondLst>
                            <p:childTnLst>
                              <p:par>
                                <p:cTn id="67" presetID="1" presetClass="entr" presetSubtype="0" fill="hold" grpId="0" nodeType="afterEffect">
                                  <p:stCondLst>
                                    <p:cond delay="100"/>
                                  </p:stCondLst>
                                  <p:childTnLst>
                                    <p:set>
                                      <p:cBhvr>
                                        <p:cTn id="68" dur="1" fill="hold">
                                          <p:stCondLst>
                                            <p:cond delay="0"/>
                                          </p:stCondLst>
                                        </p:cTn>
                                        <p:tgtEl>
                                          <p:spTgt spid="2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uiExpand="1" build="p" animBg="1"/>
      <p:bldP spid="189" grpId="0"/>
      <p:bldP spid="190" grpId="0"/>
      <p:bldP spid="191" grpId="0"/>
      <p:bldP spid="192" grpId="0"/>
      <p:bldP spid="197" grpId="0"/>
      <p:bldP spid="198" grpId="0"/>
      <p:bldP spid="199" grpId="0"/>
      <p:bldP spid="200" grpId="0"/>
      <p:bldP spid="205" grpId="0"/>
      <p:bldP spid="206" grpId="0"/>
      <p:bldP spid="207" grpId="0"/>
      <p:bldP spid="208" grpId="0"/>
      <p:bldP spid="21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 String Functions </a:t>
            </a:r>
            <a:r>
              <a:rPr lang="en-US" altLang="zh-CN" sz="3600" b="1" kern="1200" dirty="0">
                <a:solidFill>
                  <a:srgbClr val="FF0000"/>
                </a:solidFill>
                <a:latin typeface="Courier New" charset="0"/>
              </a:rPr>
              <a:t>strlen(</a:t>
            </a:r>
            <a:r>
              <a:rPr lang="en-US" altLang="zh-CN" sz="3600" b="1" kern="1200" dirty="0" err="1">
                <a:solidFill>
                  <a:srgbClr val="FF0000"/>
                </a:solidFill>
                <a:latin typeface="Courier New" charset="0"/>
              </a:rPr>
              <a:t>cstr</a:t>
            </a:r>
            <a:r>
              <a:rPr lang="en-US" altLang="zh-CN" sz="3600" b="1" kern="1200" dirty="0">
                <a:solidFill>
                  <a:srgbClr val="FF0000"/>
                </a:solidFill>
                <a:latin typeface="Courier New" charset="0"/>
              </a:rPr>
              <a:t>)</a:t>
            </a:r>
            <a:endParaRPr lang="en-US" sz="4000" dirty="0">
              <a:solidFill>
                <a:srgbClr val="FF0000"/>
              </a:solidFill>
            </a:endParaRPr>
          </a:p>
        </p:txBody>
      </p:sp>
      <p:sp>
        <p:nvSpPr>
          <p:cNvPr id="44" name="TextBox 43"/>
          <p:cNvSpPr txBox="1"/>
          <p:nvPr/>
        </p:nvSpPr>
        <p:spPr>
          <a:xfrm>
            <a:off x="2209800" y="1214814"/>
            <a:ext cx="4724400" cy="4770537"/>
          </a:xfrm>
          <a:prstGeom prst="rect">
            <a:avLst/>
          </a:prstGeom>
          <a:solidFill>
            <a:schemeClr val="bg1"/>
          </a:solidFill>
          <a:ln>
            <a:solidFill>
              <a:schemeClr val="tx1"/>
            </a:solidFill>
          </a:ln>
        </p:spPr>
        <p:txBody>
          <a:bodyPr wrap="square" rtlCol="0">
            <a:spAutoFit/>
          </a:bodyPr>
          <a:lstStyle/>
          <a:p>
            <a:pPr lvl="0"/>
            <a:r>
              <a:rPr lang="en-US" sz="1600" dirty="0">
                <a:solidFill>
                  <a:srgbClr val="000000"/>
                </a:solidFill>
                <a:latin typeface="Courier New"/>
                <a:cs typeface="Courier New"/>
              </a:rPr>
              <a:t>int strlen(char str[]) {</a:t>
            </a:r>
          </a:p>
          <a:p>
            <a:pPr lvl="0"/>
            <a:r>
              <a:rPr lang="en-US" sz="1600" dirty="0">
                <a:solidFill>
                  <a:srgbClr val="000000"/>
                </a:solidFill>
                <a:latin typeface="Courier New"/>
                <a:cs typeface="Courier New"/>
              </a:rPr>
              <a:t>   int n = 0;</a:t>
            </a:r>
          </a:p>
          <a:p>
            <a:pPr lvl="0"/>
            <a:r>
              <a:rPr lang="en-US" sz="1600" dirty="0">
                <a:solidFill>
                  <a:srgbClr val="000000"/>
                </a:solidFill>
                <a:latin typeface="Courier New"/>
                <a:cs typeface="Courier New"/>
              </a:rPr>
              <a:t>   while (str[n] != '\0') {</a:t>
            </a:r>
          </a:p>
          <a:p>
            <a:pPr lvl="0"/>
            <a:r>
              <a:rPr lang="en-US" sz="1600" dirty="0">
                <a:solidFill>
                  <a:srgbClr val="000000"/>
                </a:solidFill>
                <a:latin typeface="Courier New"/>
                <a:cs typeface="Courier New"/>
              </a:rPr>
              <a:t>      n++;</a:t>
            </a:r>
          </a:p>
          <a:p>
            <a:pPr lvl="0"/>
            <a:r>
              <a:rPr lang="en-US" sz="1600" dirty="0">
                <a:solidFill>
                  <a:srgbClr val="000000"/>
                </a:solidFill>
                <a:latin typeface="Courier New"/>
                <a:cs typeface="Courier New"/>
              </a:rPr>
              <a:t>   }</a:t>
            </a:r>
          </a:p>
          <a:p>
            <a:pPr lvl="0"/>
            <a:r>
              <a:rPr lang="en-US" sz="1600" dirty="0">
                <a:solidFill>
                  <a:srgbClr val="000000"/>
                </a:solidFill>
                <a:latin typeface="Courier New"/>
                <a:cs typeface="Courier New"/>
              </a:rPr>
              <a:t>   return n;</a:t>
            </a:r>
          </a:p>
          <a:p>
            <a:pPr lvl="0"/>
            <a:r>
              <a:rPr lang="en-US" sz="1600" dirty="0">
                <a:solidFill>
                  <a:srgbClr val="000000"/>
                </a:solidFill>
                <a:latin typeface="Courier New"/>
                <a:cs typeface="Courier New"/>
              </a:rPr>
              <a:t>}</a:t>
            </a:r>
          </a:p>
          <a:p>
            <a:pPr lvl="0"/>
            <a:r>
              <a:rPr lang="en-US" sz="1600" dirty="0">
                <a:solidFill>
                  <a:srgbClr val="000000"/>
                </a:solidFill>
                <a:latin typeface="Courier New"/>
                <a:cs typeface="Courier New"/>
              </a:rPr>
              <a:t>int strlen(char *str) {</a:t>
            </a:r>
          </a:p>
          <a:p>
            <a:pPr lvl="0"/>
            <a:r>
              <a:rPr lang="en-US" sz="1600" dirty="0">
                <a:solidFill>
                  <a:srgbClr val="000000"/>
                </a:solidFill>
                <a:latin typeface="Courier New"/>
                <a:cs typeface="Courier New"/>
              </a:rPr>
              <a:t>   int n = 0;</a:t>
            </a:r>
          </a:p>
          <a:p>
            <a:pPr lvl="0"/>
            <a:r>
              <a:rPr lang="en-US" sz="1600" dirty="0">
                <a:solidFill>
                  <a:srgbClr val="000000"/>
                </a:solidFill>
                <a:latin typeface="Courier New"/>
                <a:cs typeface="Courier New"/>
              </a:rPr>
              <a:t>   while (*str++ != '\0') {</a:t>
            </a:r>
          </a:p>
          <a:p>
            <a:pPr lvl="0"/>
            <a:r>
              <a:rPr lang="en-US" sz="1600" dirty="0">
                <a:solidFill>
                  <a:srgbClr val="000000"/>
                </a:solidFill>
                <a:latin typeface="Courier New"/>
                <a:cs typeface="Courier New"/>
              </a:rPr>
              <a:t>      n++;</a:t>
            </a:r>
          </a:p>
          <a:p>
            <a:pPr lvl="0"/>
            <a:r>
              <a:rPr lang="en-US" sz="1600" dirty="0">
                <a:solidFill>
                  <a:srgbClr val="000000"/>
                </a:solidFill>
                <a:latin typeface="Courier New"/>
                <a:cs typeface="Courier New"/>
              </a:rPr>
              <a:t>   }</a:t>
            </a:r>
          </a:p>
          <a:p>
            <a:pPr lvl="0"/>
            <a:r>
              <a:rPr lang="en-US" sz="1600" dirty="0">
                <a:solidFill>
                  <a:srgbClr val="000000"/>
                </a:solidFill>
                <a:latin typeface="Courier New"/>
                <a:cs typeface="Courier New"/>
              </a:rPr>
              <a:t>   return n;</a:t>
            </a:r>
          </a:p>
          <a:p>
            <a:pPr lvl="0"/>
            <a:r>
              <a:rPr lang="en-US" sz="1600" dirty="0">
                <a:solidFill>
                  <a:srgbClr val="000000"/>
                </a:solidFill>
                <a:latin typeface="Courier New"/>
                <a:cs typeface="Courier New"/>
              </a:rPr>
              <a:t>}</a:t>
            </a:r>
          </a:p>
          <a:p>
            <a:pPr lvl="0"/>
            <a:r>
              <a:rPr lang="en-US" sz="1600" dirty="0">
                <a:solidFill>
                  <a:srgbClr val="000000"/>
                </a:solidFill>
                <a:latin typeface="Courier New"/>
                <a:cs typeface="Courier New"/>
              </a:rPr>
              <a:t>int strlen(char *str) {</a:t>
            </a:r>
          </a:p>
          <a:p>
            <a:pPr lvl="0"/>
            <a:r>
              <a:rPr lang="en-US" sz="1600" dirty="0">
                <a:solidFill>
                  <a:srgbClr val="000000"/>
                </a:solidFill>
                <a:latin typeface="Courier New"/>
                <a:cs typeface="Courier New"/>
              </a:rPr>
              <a:t>   char *cp;</a:t>
            </a:r>
          </a:p>
          <a:p>
            <a:pPr lvl="0"/>
            <a:r>
              <a:rPr lang="en-US" sz="1600" dirty="0">
                <a:solidFill>
                  <a:srgbClr val="000000"/>
                </a:solidFill>
                <a:latin typeface="Courier New"/>
                <a:cs typeface="Courier New"/>
              </a:rPr>
              <a:t>   for (cp = str; *cp != '\0'; cp++);</a:t>
            </a:r>
          </a:p>
          <a:p>
            <a:pPr lvl="0"/>
            <a:r>
              <a:rPr lang="en-US" sz="1600" dirty="0">
                <a:solidFill>
                  <a:srgbClr val="000000"/>
                </a:solidFill>
                <a:latin typeface="Courier New"/>
                <a:cs typeface="Courier New"/>
              </a:rPr>
              <a:t>   return cp </a:t>
            </a:r>
            <a:r>
              <a:rPr lang="en-US" sz="1600" dirty="0">
                <a:solidFill>
                  <a:srgbClr val="FF0000"/>
                </a:solidFill>
                <a:latin typeface="Courier New"/>
                <a:cs typeface="Courier New"/>
              </a:rPr>
              <a:t>-</a:t>
            </a:r>
            <a:r>
              <a:rPr lang="en-US" sz="1600" dirty="0">
                <a:solidFill>
                  <a:srgbClr val="000000"/>
                </a:solidFill>
                <a:latin typeface="Courier New"/>
                <a:cs typeface="Courier New"/>
              </a:rPr>
              <a:t> str;</a:t>
            </a:r>
          </a:p>
          <a:p>
            <a:pPr lvl="0"/>
            <a:r>
              <a:rPr lang="en-US" sz="1600" dirty="0">
                <a:solidFill>
                  <a:srgbClr val="000000"/>
                </a:solidFill>
                <a:latin typeface="Courier New"/>
                <a:cs typeface="Courier New"/>
              </a:rPr>
              <a:t>}</a:t>
            </a:r>
            <a:endParaRPr kumimoji="0" lang="en-US" sz="1600" b="1" i="0" u="none" strike="noStrike" kern="1200" cap="none" spc="0" normalizeH="0" baseline="0" noProof="0" dirty="0">
              <a:ln>
                <a:noFill/>
              </a:ln>
              <a:solidFill>
                <a:srgbClr val="000000"/>
              </a:solidFill>
              <a:effectLst/>
              <a:uLnTx/>
              <a:uFillTx/>
              <a:latin typeface="Courier New"/>
              <a:cs typeface="Courier New"/>
            </a:endParaRPr>
          </a:p>
        </p:txBody>
      </p:sp>
    </p:spTree>
    <p:extLst>
      <p:ext uri="{BB962C8B-B14F-4D97-AF65-F5344CB8AC3E}">
        <p14:creationId xmlns:p14="http://schemas.microsoft.com/office/powerpoint/2010/main" val="266919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4">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4">
                                            <p:txEl>
                                              <p:pRg st="12" end="1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4">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4">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4">
                                            <p:txEl>
                                              <p:pRg st="16" end="1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4">
                                            <p:txEl>
                                              <p:pRg st="17" end="17"/>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4">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Rectangle 2"/>
          <p:cNvSpPr>
            <a:spLocks noGrp="1" noChangeArrowheads="1"/>
          </p:cNvSpPr>
          <p:nvPr>
            <p:ph type="title"/>
          </p:nvPr>
        </p:nvSpPr>
        <p:spPr>
          <a:xfrm>
            <a:off x="0" y="76200"/>
            <a:ext cx="9144000" cy="1143000"/>
          </a:xfrm>
          <a:noFill/>
          <a:ln/>
        </p:spPr>
        <p:txBody>
          <a:bodyPr/>
          <a:lstStyle/>
          <a:p>
            <a:r>
              <a:rPr lang="en-US" altLang="zh-CN" sz="3600" b="1" kern="1200" dirty="0">
                <a:solidFill>
                  <a:srgbClr val="FF0000"/>
                </a:solidFill>
                <a:latin typeface="Courier New" charset="0"/>
              </a:rPr>
              <a:t>strcpy</a:t>
            </a:r>
            <a:r>
              <a:rPr lang="en-US" altLang="zh-CN" sz="4000" dirty="0">
                <a:solidFill>
                  <a:srgbClr val="FF0000"/>
                </a:solidFill>
              </a:rPr>
              <a:t>: </a:t>
            </a:r>
            <a:r>
              <a:rPr lang="en-US" sz="4000" dirty="0">
                <a:solidFill>
                  <a:srgbClr val="FF0000"/>
                </a:solidFill>
              </a:rPr>
              <a:t>the Hot-Shot Solution</a:t>
            </a:r>
          </a:p>
        </p:txBody>
      </p:sp>
      <p:sp>
        <p:nvSpPr>
          <p:cNvPr id="75" name="TextBox 74"/>
          <p:cNvSpPr txBox="1"/>
          <p:nvPr/>
        </p:nvSpPr>
        <p:spPr>
          <a:xfrm>
            <a:off x="1790700" y="1226975"/>
            <a:ext cx="5562600" cy="1015663"/>
          </a:xfrm>
          <a:prstGeom prst="rect">
            <a:avLst/>
          </a:prstGeom>
          <a:solidFill>
            <a:schemeClr val="bg1"/>
          </a:solidFill>
          <a:ln>
            <a:solidFill>
              <a:schemeClr val="tx1"/>
            </a:solidFill>
          </a:ln>
        </p:spPr>
        <p:txBody>
          <a:bodyPr wrap="square" rtlCol="0">
            <a:spAutoFit/>
          </a:bodyPr>
          <a:lstStyle/>
          <a:p>
            <a:r>
              <a:rPr lang="en-US" sz="2000" dirty="0">
                <a:solidFill>
                  <a:srgbClr val="000000"/>
                </a:solidFill>
                <a:latin typeface="Courier New"/>
                <a:cs typeface="Courier New"/>
              </a:rPr>
              <a:t>void strcpy(char* </a:t>
            </a:r>
            <a:r>
              <a:rPr lang="en-US" sz="2000" dirty="0" err="1">
                <a:solidFill>
                  <a:srgbClr val="000000"/>
                </a:solidFill>
                <a:latin typeface="Courier New"/>
                <a:cs typeface="Courier New"/>
              </a:rPr>
              <a:t>dst</a:t>
            </a:r>
            <a:r>
              <a:rPr lang="en-US" sz="2000" dirty="0">
                <a:solidFill>
                  <a:srgbClr val="000000"/>
                </a:solidFill>
                <a:latin typeface="Courier New"/>
                <a:cs typeface="Courier New"/>
              </a:rPr>
              <a:t>, char* </a:t>
            </a:r>
            <a:r>
              <a:rPr lang="en-US" sz="2000" dirty="0" err="1">
                <a:solidFill>
                  <a:srgbClr val="000000"/>
                </a:solidFill>
                <a:latin typeface="Courier New"/>
                <a:cs typeface="Courier New"/>
              </a:rPr>
              <a:t>src</a:t>
            </a:r>
            <a:r>
              <a:rPr lang="en-US" sz="2000" dirty="0">
                <a:solidFill>
                  <a:srgbClr val="000000"/>
                </a:solidFill>
                <a:latin typeface="Courier New"/>
                <a:cs typeface="Courier New"/>
              </a:rPr>
              <a:t>) {</a:t>
            </a:r>
          </a:p>
          <a:p>
            <a:r>
              <a:rPr lang="en-US" sz="2000" dirty="0">
                <a:solidFill>
                  <a:srgbClr val="000000"/>
                </a:solidFill>
                <a:latin typeface="Courier New"/>
                <a:cs typeface="Courier New"/>
              </a:rPr>
              <a:t>   while (*</a:t>
            </a:r>
            <a:r>
              <a:rPr lang="en-US" sz="2000" dirty="0" err="1">
                <a:solidFill>
                  <a:srgbClr val="000000"/>
                </a:solidFill>
                <a:latin typeface="Courier New"/>
                <a:cs typeface="Courier New"/>
              </a:rPr>
              <a:t>dst</a:t>
            </a:r>
            <a:r>
              <a:rPr lang="en-US" sz="2000" dirty="0">
                <a:solidFill>
                  <a:srgbClr val="000000"/>
                </a:solidFill>
                <a:latin typeface="Courier New"/>
                <a:cs typeface="Courier New"/>
              </a:rPr>
              <a:t>++ = *</a:t>
            </a:r>
            <a:r>
              <a:rPr lang="en-US" sz="2000" dirty="0" err="1">
                <a:solidFill>
                  <a:srgbClr val="000000"/>
                </a:solidFill>
                <a:latin typeface="Courier New"/>
                <a:cs typeface="Courier New"/>
              </a:rPr>
              <a:t>src</a:t>
            </a:r>
            <a:r>
              <a:rPr lang="en-US" sz="2000" dirty="0">
                <a:solidFill>
                  <a:srgbClr val="000000"/>
                </a:solidFill>
                <a:latin typeface="Courier New"/>
                <a:cs typeface="Courier New"/>
              </a:rPr>
              <a:t>++);</a:t>
            </a:r>
          </a:p>
          <a:p>
            <a:r>
              <a:rPr lang="en-US" sz="2000" dirty="0">
                <a:solidFill>
                  <a:srgbClr val="000000"/>
                </a:solidFill>
                <a:latin typeface="Courier New"/>
                <a:cs typeface="Courier New"/>
              </a:rPr>
              <a:t>}</a:t>
            </a:r>
          </a:p>
        </p:txBody>
      </p:sp>
      <p:sp>
        <p:nvSpPr>
          <p:cNvPr id="78" name="Rectangle 408"/>
          <p:cNvSpPr>
            <a:spLocks noChangeArrowheads="1"/>
          </p:cNvSpPr>
          <p:nvPr/>
        </p:nvSpPr>
        <p:spPr bwMode="auto">
          <a:xfrm>
            <a:off x="482600" y="2362200"/>
            <a:ext cx="8178800" cy="4191000"/>
          </a:xfrm>
          <a:prstGeom prst="rect">
            <a:avLst/>
          </a:prstGeom>
          <a:noFill/>
          <a:ln w="9525">
            <a:noFill/>
            <a:miter lim="800000"/>
            <a:headEnd/>
            <a:tailEnd/>
          </a:ln>
          <a:effectLst/>
        </p:spPr>
        <p:txBody>
          <a:bodyPr>
            <a:prstTxWarp prst="textNoShape">
              <a:avLst/>
            </a:prstTxWarp>
          </a:bodyPr>
          <a:lstStyle/>
          <a:p>
            <a:pPr marL="342900" lvl="0" indent="-342900">
              <a:spcAft>
                <a:spcPts val="1200"/>
              </a:spcAft>
              <a:buFont typeface="Arial" panose="020B0604020202020204" pitchFamily="34" charset="0"/>
              <a:buChar char="•"/>
            </a:pPr>
            <a:r>
              <a:rPr lang="en-US" sz="2400" b="0" dirty="0">
                <a:solidFill>
                  <a:srgbClr val="000000"/>
                </a:solidFill>
              </a:rPr>
              <a:t>The pointer expression </a:t>
            </a:r>
            <a:r>
              <a:rPr lang="en-US" altLang="zh-CN" sz="2000" dirty="0">
                <a:solidFill>
                  <a:srgbClr val="000000"/>
                </a:solidFill>
                <a:latin typeface="Courier New"/>
                <a:cs typeface="Courier New"/>
              </a:rPr>
              <a:t>*p++</a:t>
            </a:r>
            <a:r>
              <a:rPr lang="en-US" altLang="zh-CN" sz="2400" b="0" dirty="0">
                <a:solidFill>
                  <a:srgbClr val="000000"/>
                </a:solidFill>
              </a:rPr>
              <a:t> is equivalent to </a:t>
            </a:r>
            <a:r>
              <a:rPr lang="en-US" altLang="zh-CN" sz="2000" dirty="0">
                <a:solidFill>
                  <a:srgbClr val="000000"/>
                </a:solidFill>
                <a:latin typeface="Courier New"/>
                <a:cs typeface="Courier New"/>
              </a:rPr>
              <a:t>*(p++)</a:t>
            </a:r>
            <a:r>
              <a:rPr lang="en-US" altLang="zh-CN" sz="2400" b="0" dirty="0">
                <a:solidFill>
                  <a:srgbClr val="000000"/>
                </a:solidFill>
              </a:rPr>
              <a:t>, because unary operators in C++ are evaluated in right-to-left order.</a:t>
            </a:r>
          </a:p>
          <a:p>
            <a:pPr marL="342900" lvl="0" indent="-342900">
              <a:spcAft>
                <a:spcPts val="1200"/>
              </a:spcAft>
              <a:buFont typeface="Arial" panose="020B0604020202020204" pitchFamily="34" charset="0"/>
              <a:buChar char="•"/>
            </a:pPr>
            <a:r>
              <a:rPr lang="en-US" altLang="zh-CN" sz="2400" b="0" dirty="0">
                <a:solidFill>
                  <a:srgbClr val="000000"/>
                </a:solidFill>
              </a:rPr>
              <a:t>The </a:t>
            </a:r>
            <a:r>
              <a:rPr lang="en-US" altLang="zh-CN" sz="2000" dirty="0">
                <a:solidFill>
                  <a:srgbClr val="000000"/>
                </a:solidFill>
                <a:latin typeface="Courier New"/>
                <a:cs typeface="Courier New"/>
              </a:rPr>
              <a:t>*p++</a:t>
            </a:r>
            <a:r>
              <a:rPr lang="en-US" altLang="zh-CN" sz="2400" b="0" dirty="0">
                <a:solidFill>
                  <a:srgbClr val="000000"/>
                </a:solidFill>
                <a:latin typeface="Times New Roman"/>
                <a:cs typeface="Times New Roman"/>
              </a:rPr>
              <a:t> idiom </a:t>
            </a:r>
            <a:r>
              <a:rPr lang="en-US" altLang="zh-CN" sz="2400" b="0" dirty="0">
                <a:solidFill>
                  <a:srgbClr val="000000"/>
                </a:solidFill>
              </a:rPr>
              <a:t>means dereference </a:t>
            </a:r>
            <a:r>
              <a:rPr lang="en-US" altLang="zh-CN" sz="2000" dirty="0">
                <a:solidFill>
                  <a:srgbClr val="000000"/>
                </a:solidFill>
                <a:latin typeface="Courier New"/>
                <a:cs typeface="Courier New"/>
              </a:rPr>
              <a:t>p</a:t>
            </a:r>
            <a:r>
              <a:rPr lang="en-US" altLang="zh-CN" sz="2400" b="0" dirty="0">
                <a:solidFill>
                  <a:srgbClr val="000000"/>
                </a:solidFill>
              </a:rPr>
              <a:t> and return as an </a:t>
            </a:r>
            <a:r>
              <a:rPr lang="en-US" altLang="zh-CN" sz="2400" b="0" dirty="0" err="1">
                <a:solidFill>
                  <a:srgbClr val="000000"/>
                </a:solidFill>
              </a:rPr>
              <a:t>lvalue</a:t>
            </a:r>
            <a:r>
              <a:rPr lang="en-US" altLang="zh-CN" sz="2400" b="0" dirty="0">
                <a:solidFill>
                  <a:srgbClr val="000000"/>
                </a:solidFill>
              </a:rPr>
              <a:t> the object to which it currently points, and increment the value of </a:t>
            </a:r>
            <a:r>
              <a:rPr lang="en-US" altLang="zh-CN" sz="2000" dirty="0">
                <a:solidFill>
                  <a:srgbClr val="000000"/>
                </a:solidFill>
                <a:latin typeface="Courier New"/>
                <a:cs typeface="Courier New"/>
              </a:rPr>
              <a:t>p</a:t>
            </a:r>
            <a:r>
              <a:rPr lang="en-US" altLang="zh-CN" sz="2400" b="0" dirty="0">
                <a:solidFill>
                  <a:srgbClr val="000000"/>
                </a:solidFill>
              </a:rPr>
              <a:t> so that the new </a:t>
            </a:r>
            <a:r>
              <a:rPr lang="en-US" altLang="zh-CN" sz="2000" dirty="0">
                <a:solidFill>
                  <a:srgbClr val="000000"/>
                </a:solidFill>
                <a:latin typeface="Courier New"/>
                <a:cs typeface="Courier New"/>
              </a:rPr>
              <a:t>p</a:t>
            </a:r>
            <a:r>
              <a:rPr lang="en-US" altLang="zh-CN" sz="2400" b="0" dirty="0">
                <a:solidFill>
                  <a:srgbClr val="000000"/>
                </a:solidFill>
              </a:rPr>
              <a:t> points to the next element in the array.</a:t>
            </a:r>
          </a:p>
          <a:p>
            <a:pPr marL="342900" indent="-342900">
              <a:lnSpc>
                <a:spcPct val="85000"/>
              </a:lnSpc>
              <a:spcAft>
                <a:spcPts val="1200"/>
              </a:spcAft>
              <a:buFontTx/>
              <a:buChar char="•"/>
            </a:pPr>
            <a:r>
              <a:rPr lang="en-US" altLang="zh-CN" sz="2400" b="0" dirty="0">
                <a:solidFill>
                  <a:srgbClr val="000000"/>
                </a:solidFill>
              </a:rPr>
              <a:t>When you work with C++, understanding the </a:t>
            </a:r>
            <a:r>
              <a:rPr lang="en-US" altLang="zh-CN" sz="2000" dirty="0">
                <a:solidFill>
                  <a:srgbClr val="000000"/>
                </a:solidFill>
                <a:latin typeface="Courier New"/>
                <a:cs typeface="Courier New"/>
              </a:rPr>
              <a:t>*p++</a:t>
            </a:r>
            <a:r>
              <a:rPr lang="en-US" altLang="zh-CN" sz="2400" b="0" dirty="0">
                <a:solidFill>
                  <a:srgbClr val="000000"/>
                </a:solidFill>
                <a:latin typeface="Times New Roman"/>
                <a:cs typeface="Times New Roman"/>
              </a:rPr>
              <a:t> idiom is important primarily because the same syntax comes up in STL iterators, which are used everywhere in professional code.</a:t>
            </a:r>
            <a:endParaRPr lang="en-US" altLang="zh-CN" sz="2400" dirty="0">
              <a:solidFill>
                <a:srgbClr val="000000"/>
              </a:solidFill>
              <a:latin typeface="Courier New"/>
              <a:cs typeface="Courier New"/>
            </a:endParaRPr>
          </a:p>
          <a:p>
            <a:pPr marL="342900" indent="-342900">
              <a:lnSpc>
                <a:spcPct val="85000"/>
              </a:lnSpc>
              <a:spcAft>
                <a:spcPts val="1200"/>
              </a:spcAft>
              <a:buFontTx/>
              <a:buChar char="•"/>
            </a:pPr>
            <a:r>
              <a:rPr lang="en-US" altLang="zh-CN" sz="2400" b="0" dirty="0">
                <a:solidFill>
                  <a:srgbClr val="000000"/>
                </a:solidFill>
              </a:rPr>
              <a:t>It is, however, equally important that you </a:t>
            </a:r>
            <a:r>
              <a:rPr lang="en-US" altLang="zh-CN" sz="2400" b="0" dirty="0">
                <a:solidFill>
                  <a:srgbClr val="FF0000"/>
                </a:solidFill>
              </a:rPr>
              <a:t>avoid</a:t>
            </a:r>
            <a:r>
              <a:rPr lang="en-US" altLang="zh-CN" sz="2400" b="0" dirty="0"/>
              <a:t> using </a:t>
            </a:r>
            <a:r>
              <a:rPr lang="en-US" altLang="zh-CN" sz="2400" b="0" dirty="0">
                <a:solidFill>
                  <a:srgbClr val="000000"/>
                </a:solidFill>
              </a:rPr>
              <a:t>it in your own code, to avoid </a:t>
            </a:r>
            <a:r>
              <a:rPr lang="en-US" altLang="zh-CN" sz="2400" i="1" dirty="0">
                <a:solidFill>
                  <a:srgbClr val="FF0000"/>
                </a:solidFill>
              </a:rPr>
              <a:t>buffer overflow errors</a:t>
            </a:r>
            <a:r>
              <a:rPr lang="en-US" altLang="zh-CN" sz="2400" b="0" dirty="0">
                <a:solidFill>
                  <a:srgbClr val="000000"/>
                </a:solidFill>
              </a:rPr>
              <a:t>.</a:t>
            </a:r>
          </a:p>
        </p:txBody>
      </p:sp>
      <p:pic>
        <p:nvPicPr>
          <p:cNvPr id="2" name="图片 1">
            <a:extLst>
              <a:ext uri="{FF2B5EF4-FFF2-40B4-BE49-F238E27FC236}">
                <a16:creationId xmlns:a16="http://schemas.microsoft.com/office/drawing/2014/main" id="{DA0C22DA-FC5C-4341-AC58-C19EBBD5E273}"/>
              </a:ext>
            </a:extLst>
          </p:cNvPr>
          <p:cNvPicPr>
            <a:picLocks noChangeAspect="1"/>
          </p:cNvPicPr>
          <p:nvPr/>
        </p:nvPicPr>
        <p:blipFill>
          <a:blip r:embed="rId3"/>
          <a:stretch>
            <a:fillRect/>
          </a:stretch>
        </p:blipFill>
        <p:spPr>
          <a:xfrm>
            <a:off x="7467599" y="1226974"/>
            <a:ext cx="1060815" cy="1015663"/>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8">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Internet Worm</a:t>
            </a:r>
            <a:endParaRPr lang="en-US" sz="3600" dirty="0">
              <a:solidFill>
                <a:srgbClr val="FF0000"/>
              </a:solidFill>
            </a:endParaRPr>
          </a:p>
        </p:txBody>
      </p:sp>
      <p:pic>
        <p:nvPicPr>
          <p:cNvPr id="135171" name="Picture 3"/>
          <p:cNvPicPr>
            <a:picLocks noChangeAspect="1" noChangeArrowheads="1"/>
          </p:cNvPicPr>
          <p:nvPr/>
        </p:nvPicPr>
        <p:blipFill>
          <a:blip r:embed="rId3"/>
          <a:srcRect b="1648"/>
          <a:stretch>
            <a:fillRect/>
          </a:stretch>
        </p:blipFill>
        <p:spPr bwMode="auto">
          <a:xfrm>
            <a:off x="832145" y="1259606"/>
            <a:ext cx="7406640" cy="4912594"/>
          </a:xfrm>
          <a:prstGeom prst="rect">
            <a:avLst/>
          </a:prstGeom>
          <a:noFill/>
          <a:ln w="9525">
            <a:solidFill>
              <a:schemeClr val="tx1"/>
            </a:solidFill>
            <a:miter lim="800000"/>
            <a:headEnd/>
            <a:tailEnd/>
          </a:ln>
        </p:spPr>
      </p:pic>
      <p:sp>
        <p:nvSpPr>
          <p:cNvPr id="135172" name="Rectangle 4"/>
          <p:cNvSpPr>
            <a:spLocks noChangeArrowheads="1"/>
          </p:cNvSpPr>
          <p:nvPr/>
        </p:nvSpPr>
        <p:spPr bwMode="auto">
          <a:xfrm>
            <a:off x="4495800" y="2209800"/>
            <a:ext cx="2286000" cy="609600"/>
          </a:xfrm>
          <a:prstGeom prst="rect">
            <a:avLst/>
          </a:prstGeom>
          <a:noFill/>
          <a:ln w="19050">
            <a:solidFill>
              <a:srgbClr val="FF0000"/>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Tree>
    <p:extLst>
      <p:ext uri="{BB962C8B-B14F-4D97-AF65-F5344CB8AC3E}">
        <p14:creationId xmlns:p14="http://schemas.microsoft.com/office/powerpoint/2010/main" val="733839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5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17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Robert Morris Jr.</a:t>
            </a:r>
            <a:endParaRPr lang="en-US" sz="3600" dirty="0">
              <a:solidFill>
                <a:srgbClr val="FF0000"/>
              </a:solidFill>
            </a:endParaRPr>
          </a:p>
        </p:txBody>
      </p:sp>
      <p:pic>
        <p:nvPicPr>
          <p:cNvPr id="128003" name="Picture 3"/>
          <p:cNvPicPr>
            <a:picLocks noChangeAspect="1" noChangeArrowheads="1"/>
          </p:cNvPicPr>
          <p:nvPr/>
        </p:nvPicPr>
        <p:blipFill>
          <a:blip r:embed="rId3"/>
          <a:srcRect/>
          <a:stretch>
            <a:fillRect/>
          </a:stretch>
        </p:blipFill>
        <p:spPr bwMode="auto">
          <a:xfrm>
            <a:off x="5105400" y="1371600"/>
            <a:ext cx="3574603" cy="4609524"/>
          </a:xfrm>
          <a:prstGeom prst="rect">
            <a:avLst/>
          </a:prstGeom>
          <a:noFill/>
        </p:spPr>
      </p:pic>
      <p:sp>
        <p:nvSpPr>
          <p:cNvPr id="2" name="矩形 1"/>
          <p:cNvSpPr/>
          <p:nvPr/>
        </p:nvSpPr>
        <p:spPr>
          <a:xfrm>
            <a:off x="457200" y="1219200"/>
            <a:ext cx="4572000" cy="5269135"/>
          </a:xfrm>
          <a:prstGeom prst="rect">
            <a:avLst/>
          </a:prstGeom>
        </p:spPr>
        <p:txBody>
          <a:bodyPr wrap="square">
            <a:spAutoFit/>
          </a:bodyPr>
          <a:lstStyle/>
          <a:p>
            <a:pPr>
              <a:lnSpc>
                <a:spcPct val="85000"/>
              </a:lnSpc>
              <a:spcAft>
                <a:spcPts val="1200"/>
              </a:spcAft>
            </a:pPr>
            <a:r>
              <a:rPr lang="en-US" altLang="zh-CN" sz="2400" b="0" dirty="0"/>
              <a:t>Robert Morris Jr. is best known for creating the Morris Worm in 1988, considered the first computer worm on the Internet.  In 1989, he was indicted for violating the Computer Fraud and Abuse Act.  He was the first person to be indicted under this act.  In December 1990, he was sentenced to three years of probation, 400 hours of community service, and a fine of $10,050 plus the costs of his supervision.</a:t>
            </a:r>
          </a:p>
          <a:p>
            <a:pPr>
              <a:lnSpc>
                <a:spcPct val="85000"/>
              </a:lnSpc>
              <a:spcAft>
                <a:spcPts val="1200"/>
              </a:spcAft>
            </a:pPr>
            <a:r>
              <a:rPr lang="en-US" altLang="zh-CN" sz="2400" b="0" dirty="0"/>
              <a:t>He is now a Professor at Massachusetts Institute of Technology, and an entrepreneur, e.g., Partner of Y Combinator.</a:t>
            </a:r>
            <a:endParaRPr lang="zh-CN" altLang="en-US" sz="2400" b="0" dirty="0"/>
          </a:p>
        </p:txBody>
      </p:sp>
    </p:spTree>
    <p:extLst>
      <p:ext uri="{BB962C8B-B14F-4D97-AF65-F5344CB8AC3E}">
        <p14:creationId xmlns:p14="http://schemas.microsoft.com/office/powerpoint/2010/main" val="1749124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ext Box 2"/>
          <p:cNvSpPr txBox="1">
            <a:spLocks noChangeArrowheads="1"/>
          </p:cNvSpPr>
          <p:nvPr/>
        </p:nvSpPr>
        <p:spPr bwMode="auto">
          <a:xfrm>
            <a:off x="533400" y="1447800"/>
            <a:ext cx="8077200" cy="2425279"/>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One of Morris’s techniques was to exploit a bug in a system utility called </a:t>
            </a: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fingerd</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which was responsible for giving information about the users of a system.  The </a:t>
            </a:r>
            <a:r>
              <a:rPr kumimoji="0" lang="en-US" sz="2000" b="1" i="0" u="none" strike="noStrike" kern="1200" cap="none" spc="0" normalizeH="0" baseline="0" noProof="0" dirty="0" err="1">
                <a:ln>
                  <a:noFill/>
                </a:ln>
                <a:solidFill>
                  <a:srgbClr val="000000"/>
                </a:solidFill>
                <a:effectLst/>
                <a:uLnTx/>
                <a:uFillTx/>
                <a:latin typeface="Courier New"/>
                <a:ea typeface="+mn-ea"/>
                <a:cs typeface="Courier New"/>
              </a:rPr>
              <a:t>fingerd</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code was susceptible to a </a:t>
            </a:r>
            <a:r>
              <a:rPr kumimoji="0" lang="en-US" sz="2400" b="1" i="1" u="none" strike="noStrike" kern="1200" cap="none" spc="0" normalizeH="0" baseline="0" noProof="0" dirty="0">
                <a:ln>
                  <a:noFill/>
                </a:ln>
                <a:solidFill>
                  <a:srgbClr val="000000"/>
                </a:solidFill>
                <a:effectLst/>
                <a:uLnTx/>
                <a:uFillTx/>
                <a:latin typeface="Times New Roman" charset="0"/>
                <a:ea typeface="+mn-ea"/>
                <a:cs typeface="+mn-cs"/>
              </a:rPr>
              <a:t>buffer</a:t>
            </a:r>
            <a:r>
              <a:rPr kumimoji="0" lang="en-US" sz="2400" b="1" i="0" u="none" strike="noStrike" kern="1200" cap="none" spc="0" normalizeH="0" baseline="0" noProof="0" dirty="0">
                <a:ln>
                  <a:noFill/>
                </a:ln>
                <a:solidFill>
                  <a:srgbClr val="000000"/>
                </a:solidFill>
                <a:effectLst/>
                <a:uLnTx/>
                <a:uFillTx/>
                <a:latin typeface="Times New Roman" charset="0"/>
                <a:ea typeface="+mn-ea"/>
                <a:cs typeface="+mn-cs"/>
              </a:rPr>
              <a:t> </a:t>
            </a:r>
            <a:r>
              <a:rPr kumimoji="0" lang="en-US" sz="2400" b="1" i="1" u="none" strike="noStrike" kern="1200" cap="none" spc="0" normalizeH="0" baseline="0" noProof="0" dirty="0">
                <a:ln>
                  <a:noFill/>
                </a:ln>
                <a:solidFill>
                  <a:srgbClr val="000000"/>
                </a:solidFill>
                <a:effectLst/>
                <a:uLnTx/>
                <a:uFillTx/>
                <a:latin typeface="Times New Roman" charset="0"/>
                <a:ea typeface="+mn-ea"/>
                <a:cs typeface="+mn-cs"/>
              </a:rPr>
              <a:t>overflow</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attack, in which the hacker writes data past the end of an array.  Failing to test the array bounds makes it possible to insert the worm’s own code on the system stack.</a:t>
            </a:r>
          </a:p>
        </p:txBody>
      </p:sp>
      <p:grpSp>
        <p:nvGrpSpPr>
          <p:cNvPr id="2" name="Group 3"/>
          <p:cNvGrpSpPr>
            <a:grpSpLocks/>
          </p:cNvGrpSpPr>
          <p:nvPr/>
        </p:nvGrpSpPr>
        <p:grpSpPr bwMode="auto">
          <a:xfrm>
            <a:off x="457200" y="1295400"/>
            <a:ext cx="8382000" cy="5283200"/>
            <a:chOff x="288" y="816"/>
            <a:chExt cx="5280" cy="3328"/>
          </a:xfrm>
        </p:grpSpPr>
        <p:sp>
          <p:nvSpPr>
            <p:cNvPr id="134148" name="AutoShape 4"/>
            <p:cNvSpPr>
              <a:spLocks noChangeArrowheads="1"/>
            </p:cNvSpPr>
            <p:nvPr/>
          </p:nvSpPr>
          <p:spPr bwMode="auto">
            <a:xfrm>
              <a:off x="3840" y="3600"/>
              <a:ext cx="1536"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Times New Roman" charset="0"/>
                <a:ea typeface="+mn-ea"/>
                <a:cs typeface="+mn-cs"/>
              </a:endParaRPr>
            </a:p>
          </p:txBody>
        </p:sp>
        <p:sp>
          <p:nvSpPr>
            <p:cNvPr id="134149" name="AutoShape 5"/>
            <p:cNvSpPr>
              <a:spLocks noChangeArrowheads="1"/>
            </p:cNvSpPr>
            <p:nvPr/>
          </p:nvSpPr>
          <p:spPr bwMode="auto">
            <a:xfrm>
              <a:off x="4536" y="3648"/>
              <a:ext cx="144" cy="192"/>
            </a:xfrm>
            <a:prstGeom prst="upArrow">
              <a:avLst>
                <a:gd name="adj1" fmla="val 29167"/>
                <a:gd name="adj2" fmla="val 37500"/>
              </a:avLst>
            </a:prstGeom>
            <a:solidFill>
              <a:schemeClr val="accent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34150" name="Text Box 6"/>
            <p:cNvSpPr txBox="1">
              <a:spLocks noChangeArrowheads="1"/>
            </p:cNvSpPr>
            <p:nvPr/>
          </p:nvSpPr>
          <p:spPr bwMode="auto">
            <a:xfrm>
              <a:off x="3840" y="3856"/>
              <a:ext cx="1536" cy="28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400" b="0" i="1" u="none" strike="noStrike" kern="1200" cap="none" spc="0" normalizeH="0" baseline="0" noProof="0">
                  <a:ln>
                    <a:noFill/>
                  </a:ln>
                  <a:solidFill>
                    <a:srgbClr val="000000"/>
                  </a:solidFill>
                  <a:effectLst/>
                  <a:uLnTx/>
                  <a:uFillTx/>
                  <a:latin typeface="Times New Roman" charset="0"/>
                  <a:ea typeface="+mn-ea"/>
                  <a:cs typeface="+mn-cs"/>
                </a:rPr>
                <a:t>stack</a:t>
              </a:r>
            </a:p>
          </p:txBody>
        </p:sp>
        <p:sp>
          <p:nvSpPr>
            <p:cNvPr id="134151" name="Rectangle 7"/>
            <p:cNvSpPr>
              <a:spLocks noChangeArrowheads="1"/>
            </p:cNvSpPr>
            <p:nvPr/>
          </p:nvSpPr>
          <p:spPr bwMode="auto">
            <a:xfrm>
              <a:off x="288" y="816"/>
              <a:ext cx="5280" cy="1721"/>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Times New Roman" charset="0"/>
                  <a:ea typeface="+mn-ea"/>
                  <a:cs typeface="+mn-cs"/>
                </a:rPr>
                <a:t>	</a:t>
              </a:r>
            </a:p>
          </p:txBody>
        </p:sp>
        <p:sp>
          <p:nvSpPr>
            <p:cNvPr id="134152" name="Text Box 8"/>
            <p:cNvSpPr txBox="1">
              <a:spLocks noChangeArrowheads="1"/>
            </p:cNvSpPr>
            <p:nvPr/>
          </p:nvSpPr>
          <p:spPr bwMode="auto">
            <a:xfrm>
              <a:off x="336" y="912"/>
              <a:ext cx="2928" cy="900"/>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Storage for local variables in Unix is provided by a stack, which grows toward low memory addresses as functions are called. </a:t>
              </a:r>
            </a:p>
          </p:txBody>
        </p:sp>
      </p:grpSp>
      <p:sp>
        <p:nvSpPr>
          <p:cNvPr id="134153" name="Rectangle 9"/>
          <p:cNvSpPr>
            <a:spLocks noGrp="1" noChangeArrowheads="1"/>
          </p:cNvSpPr>
          <p:nvPr>
            <p:ph type="title"/>
          </p:nvPr>
        </p:nvSpPr>
        <p:spPr>
          <a:xfrm>
            <a:off x="0" y="76200"/>
            <a:ext cx="9144000" cy="1143000"/>
          </a:xfrm>
          <a:noFill/>
          <a:ln/>
        </p:spPr>
        <p:txBody>
          <a:bodyPr/>
          <a:lstStyle/>
          <a:p>
            <a:r>
              <a:rPr lang="en-US" sz="3900" dirty="0">
                <a:solidFill>
                  <a:srgbClr val="FF0000"/>
                </a:solidFill>
              </a:rPr>
              <a:t>How the Morris Worm Worked</a:t>
            </a:r>
            <a:endParaRPr lang="en-US" sz="3600" dirty="0">
              <a:solidFill>
                <a:srgbClr val="FF0000"/>
              </a:solidFill>
            </a:endParaRPr>
          </a:p>
        </p:txBody>
      </p:sp>
      <p:grpSp>
        <p:nvGrpSpPr>
          <p:cNvPr id="3" name="Group 10"/>
          <p:cNvGrpSpPr>
            <a:grpSpLocks/>
          </p:cNvGrpSpPr>
          <p:nvPr/>
        </p:nvGrpSpPr>
        <p:grpSpPr bwMode="auto">
          <a:xfrm>
            <a:off x="533400" y="1600200"/>
            <a:ext cx="8001000" cy="2944813"/>
            <a:chOff x="336" y="1008"/>
            <a:chExt cx="5040" cy="1855"/>
          </a:xfrm>
        </p:grpSpPr>
        <p:sp>
          <p:nvSpPr>
            <p:cNvPr id="134155" name="AutoShape 11"/>
            <p:cNvSpPr>
              <a:spLocks noChangeArrowheads="1"/>
            </p:cNvSpPr>
            <p:nvPr/>
          </p:nvSpPr>
          <p:spPr bwMode="auto">
            <a:xfrm>
              <a:off x="3840"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56" name="AutoShape 12"/>
            <p:cNvSpPr>
              <a:spLocks noChangeArrowheads="1"/>
            </p:cNvSpPr>
            <p:nvPr/>
          </p:nvSpPr>
          <p:spPr bwMode="auto">
            <a:xfrm>
              <a:off x="4224"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57" name="AutoShape 13"/>
            <p:cNvSpPr>
              <a:spLocks noChangeArrowheads="1"/>
            </p:cNvSpPr>
            <p:nvPr/>
          </p:nvSpPr>
          <p:spPr bwMode="auto">
            <a:xfrm>
              <a:off x="4608"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58" name="AutoShape 14"/>
            <p:cNvSpPr>
              <a:spLocks noChangeArrowheads="1"/>
            </p:cNvSpPr>
            <p:nvPr/>
          </p:nvSpPr>
          <p:spPr bwMode="auto">
            <a:xfrm>
              <a:off x="4992"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59" name="AutoShape 15"/>
            <p:cNvSpPr>
              <a:spLocks noChangeArrowheads="1"/>
            </p:cNvSpPr>
            <p:nvPr/>
          </p:nvSpPr>
          <p:spPr bwMode="auto">
            <a:xfrm>
              <a:off x="3840"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0" name="AutoShape 16"/>
            <p:cNvSpPr>
              <a:spLocks noChangeArrowheads="1"/>
            </p:cNvSpPr>
            <p:nvPr/>
          </p:nvSpPr>
          <p:spPr bwMode="auto">
            <a:xfrm>
              <a:off x="4224"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1" name="AutoShape 17"/>
            <p:cNvSpPr>
              <a:spLocks noChangeArrowheads="1"/>
            </p:cNvSpPr>
            <p:nvPr/>
          </p:nvSpPr>
          <p:spPr bwMode="auto">
            <a:xfrm>
              <a:off x="4608"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2" name="AutoShape 18"/>
            <p:cNvSpPr>
              <a:spLocks noChangeArrowheads="1"/>
            </p:cNvSpPr>
            <p:nvPr/>
          </p:nvSpPr>
          <p:spPr bwMode="auto">
            <a:xfrm>
              <a:off x="4992"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3" name="AutoShape 19"/>
            <p:cNvSpPr>
              <a:spLocks noChangeArrowheads="1"/>
            </p:cNvSpPr>
            <p:nvPr/>
          </p:nvSpPr>
          <p:spPr bwMode="auto">
            <a:xfrm>
              <a:off x="3840"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4" name="AutoShape 20"/>
            <p:cNvSpPr>
              <a:spLocks noChangeArrowheads="1"/>
            </p:cNvSpPr>
            <p:nvPr/>
          </p:nvSpPr>
          <p:spPr bwMode="auto">
            <a:xfrm>
              <a:off x="4224"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5" name="AutoShape 21"/>
            <p:cNvSpPr>
              <a:spLocks noChangeArrowheads="1"/>
            </p:cNvSpPr>
            <p:nvPr/>
          </p:nvSpPr>
          <p:spPr bwMode="auto">
            <a:xfrm>
              <a:off x="4608"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6" name="AutoShape 22"/>
            <p:cNvSpPr>
              <a:spLocks noChangeArrowheads="1"/>
            </p:cNvSpPr>
            <p:nvPr/>
          </p:nvSpPr>
          <p:spPr bwMode="auto">
            <a:xfrm>
              <a:off x="4992"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7" name="AutoShape 23"/>
            <p:cNvSpPr>
              <a:spLocks noChangeArrowheads="1"/>
            </p:cNvSpPr>
            <p:nvPr/>
          </p:nvSpPr>
          <p:spPr bwMode="auto">
            <a:xfrm>
              <a:off x="3840"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8" name="AutoShape 24"/>
            <p:cNvSpPr>
              <a:spLocks noChangeArrowheads="1"/>
            </p:cNvSpPr>
            <p:nvPr/>
          </p:nvSpPr>
          <p:spPr bwMode="auto">
            <a:xfrm>
              <a:off x="4224"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69" name="AutoShape 25"/>
            <p:cNvSpPr>
              <a:spLocks noChangeArrowheads="1"/>
            </p:cNvSpPr>
            <p:nvPr/>
          </p:nvSpPr>
          <p:spPr bwMode="auto">
            <a:xfrm>
              <a:off x="4608"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0" name="AutoShape 26"/>
            <p:cNvSpPr>
              <a:spLocks noChangeArrowheads="1"/>
            </p:cNvSpPr>
            <p:nvPr/>
          </p:nvSpPr>
          <p:spPr bwMode="auto">
            <a:xfrm>
              <a:off x="4992"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1" name="AutoShape 27"/>
            <p:cNvSpPr>
              <a:spLocks noChangeArrowheads="1"/>
            </p:cNvSpPr>
            <p:nvPr/>
          </p:nvSpPr>
          <p:spPr bwMode="auto">
            <a:xfrm>
              <a:off x="3840"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2" name="AutoShape 28"/>
            <p:cNvSpPr>
              <a:spLocks noChangeArrowheads="1"/>
            </p:cNvSpPr>
            <p:nvPr/>
          </p:nvSpPr>
          <p:spPr bwMode="auto">
            <a:xfrm>
              <a:off x="4224"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3" name="AutoShape 29"/>
            <p:cNvSpPr>
              <a:spLocks noChangeArrowheads="1"/>
            </p:cNvSpPr>
            <p:nvPr/>
          </p:nvSpPr>
          <p:spPr bwMode="auto">
            <a:xfrm>
              <a:off x="4608"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4" name="AutoShape 30"/>
            <p:cNvSpPr>
              <a:spLocks noChangeArrowheads="1"/>
            </p:cNvSpPr>
            <p:nvPr/>
          </p:nvSpPr>
          <p:spPr bwMode="auto">
            <a:xfrm>
              <a:off x="4992"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0"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75" name="AutoShape 31"/>
            <p:cNvSpPr>
              <a:spLocks noChangeArrowheads="1"/>
            </p:cNvSpPr>
            <p:nvPr/>
          </p:nvSpPr>
          <p:spPr bwMode="auto">
            <a:xfrm>
              <a:off x="3840" y="2448"/>
              <a:ext cx="1536"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34176" name="Text Box 32"/>
            <p:cNvSpPr txBox="1">
              <a:spLocks noChangeArrowheads="1"/>
            </p:cNvSpPr>
            <p:nvPr/>
          </p:nvSpPr>
          <p:spPr bwMode="auto">
            <a:xfrm>
              <a:off x="3840" y="2448"/>
              <a:ext cx="1536" cy="288"/>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100000"/>
                </a:lnSpc>
                <a:spcBef>
                  <a:spcPct val="50000"/>
                </a:spcBef>
                <a:spcAft>
                  <a:spcPct val="0"/>
                </a:spcAft>
                <a:buClrTx/>
                <a:buSzTx/>
                <a:buFontTx/>
                <a:buNone/>
                <a:tabLst/>
                <a:defRPr/>
              </a:pP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return address</a:t>
              </a:r>
            </a:p>
          </p:txBody>
        </p:sp>
        <p:sp>
          <p:nvSpPr>
            <p:cNvPr id="134177" name="Text Box 33"/>
            <p:cNvSpPr txBox="1">
              <a:spLocks noChangeArrowheads="1"/>
            </p:cNvSpPr>
            <p:nvPr/>
          </p:nvSpPr>
          <p:spPr bwMode="auto">
            <a:xfrm>
              <a:off x="336" y="1859"/>
              <a:ext cx="2928" cy="1004"/>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The </a:t>
              </a: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fingerd</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code allocates a stack buffer to hold the user name, which might be declared like this:</a:t>
              </a:r>
            </a:p>
            <a:p>
              <a:pPr marL="0" marR="0" lvl="0" indent="0" algn="just" defTabSz="914400" rtl="0" eaLnBrk="0" fontAlgn="base" latinLnBrk="0" hangingPunct="0">
                <a:lnSpc>
                  <a:spcPct val="9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Times New Roman" charset="0"/>
                <a:ea typeface="+mn-ea"/>
                <a:cs typeface="+mn-cs"/>
              </a:endParaRPr>
            </a:p>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200" b="0" i="0" u="none" strike="noStrike" kern="1200" cap="none" spc="0" normalizeH="0" baseline="0" noProof="0" dirty="0">
                  <a:ln>
                    <a:noFill/>
                  </a:ln>
                  <a:solidFill>
                    <a:srgbClr val="000000"/>
                  </a:solidFill>
                  <a:effectLst/>
                  <a:uLnTx/>
                  <a:uFillTx/>
                  <a:latin typeface="Courier New"/>
                  <a:ea typeface="+mn-ea"/>
                  <a:cs typeface="+mn-cs"/>
                </a:rPr>
                <a:t>   </a:t>
              </a:r>
              <a:r>
                <a:rPr kumimoji="0" lang="en-US" sz="2200" b="1" i="0" u="none" strike="noStrike" kern="1200" cap="none" spc="0" normalizeH="0" baseline="0" noProof="0" dirty="0">
                  <a:ln>
                    <a:noFill/>
                  </a:ln>
                  <a:solidFill>
                    <a:srgbClr val="000000"/>
                  </a:solidFill>
                  <a:effectLst/>
                  <a:uLnTx/>
                  <a:uFillTx/>
                  <a:latin typeface="Courier New"/>
                  <a:ea typeface="+mn-ea"/>
                  <a:cs typeface="+mn-cs"/>
                </a:rPr>
                <a:t>char buffer[20];</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a:t>
              </a:r>
            </a:p>
          </p:txBody>
        </p:sp>
      </p:grpSp>
      <p:grpSp>
        <p:nvGrpSpPr>
          <p:cNvPr id="4" name="Group 34"/>
          <p:cNvGrpSpPr>
            <a:grpSpLocks/>
          </p:cNvGrpSpPr>
          <p:nvPr/>
        </p:nvGrpSpPr>
        <p:grpSpPr bwMode="auto">
          <a:xfrm>
            <a:off x="6096000" y="4343400"/>
            <a:ext cx="2438400" cy="1828800"/>
            <a:chOff x="3840" y="2736"/>
            <a:chExt cx="1536" cy="1152"/>
          </a:xfrm>
        </p:grpSpPr>
        <p:sp>
          <p:nvSpPr>
            <p:cNvPr id="134179" name="AutoShape 35"/>
            <p:cNvSpPr>
              <a:spLocks noChangeArrowheads="1"/>
            </p:cNvSpPr>
            <p:nvPr/>
          </p:nvSpPr>
          <p:spPr bwMode="auto">
            <a:xfrm>
              <a:off x="3840" y="2736"/>
              <a:ext cx="1536" cy="1152"/>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34180" name="Text Box 36"/>
            <p:cNvSpPr txBox="1">
              <a:spLocks noChangeArrowheads="1"/>
            </p:cNvSpPr>
            <p:nvPr/>
          </p:nvSpPr>
          <p:spPr bwMode="auto">
            <a:xfrm>
              <a:off x="3840" y="3080"/>
              <a:ext cx="1536" cy="459"/>
            </a:xfrm>
            <a:prstGeom prst="rect">
              <a:avLst/>
            </a:prstGeom>
            <a:noFill/>
            <a:ln w="9525">
              <a:noFill/>
              <a:miter lim="800000"/>
              <a:headEnd/>
              <a:tailEnd/>
            </a:ln>
            <a:effectLst/>
          </p:spPr>
          <p:txBody>
            <a:bodyPr>
              <a:prstTxWarp prst="textNoShape">
                <a:avLst/>
              </a:prstTxWarp>
              <a:spAutoFit/>
            </a:bodyPr>
            <a:lstStyle/>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2400" b="0" i="1" u="none" strike="noStrike" kern="1200" cap="none" spc="0" normalizeH="0" baseline="0" noProof="0">
                  <a:ln>
                    <a:noFill/>
                  </a:ln>
                  <a:solidFill>
                    <a:srgbClr val="000000"/>
                  </a:solidFill>
                  <a:effectLst/>
                  <a:uLnTx/>
                  <a:uFillTx/>
                  <a:latin typeface="Times New Roman" charset="0"/>
                  <a:ea typeface="+mn-ea"/>
                  <a:cs typeface="+mn-cs"/>
                </a:rPr>
                <a:t>stack frames</a:t>
              </a:r>
            </a:p>
            <a:p>
              <a:pPr marL="0" marR="0" lvl="0" indent="0" algn="ctr" defTabSz="914400" rtl="0" eaLnBrk="0" fontAlgn="base" latinLnBrk="0" hangingPunct="0">
                <a:lnSpc>
                  <a:spcPct val="85000"/>
                </a:lnSpc>
                <a:spcBef>
                  <a:spcPct val="0"/>
                </a:spcBef>
                <a:spcAft>
                  <a:spcPct val="0"/>
                </a:spcAft>
                <a:buClrTx/>
                <a:buSzTx/>
                <a:buFontTx/>
                <a:buNone/>
                <a:tabLst/>
                <a:defRPr/>
              </a:pPr>
              <a:r>
                <a:rPr kumimoji="0" lang="en-US" sz="2400" b="0" i="1" u="none" strike="noStrike" kern="1200" cap="none" spc="0" normalizeH="0" baseline="0" noProof="0">
                  <a:ln>
                    <a:noFill/>
                  </a:ln>
                  <a:solidFill>
                    <a:srgbClr val="000000"/>
                  </a:solidFill>
                  <a:effectLst/>
                  <a:uLnTx/>
                  <a:uFillTx/>
                  <a:latin typeface="Times New Roman" charset="0"/>
                  <a:ea typeface="+mn-ea"/>
                  <a:cs typeface="+mn-cs"/>
                </a:rPr>
                <a:t>from earlier calls</a:t>
              </a:r>
            </a:p>
          </p:txBody>
        </p:sp>
      </p:grpSp>
      <p:sp>
        <p:nvSpPr>
          <p:cNvPr id="134181" name="AutoShape 37"/>
          <p:cNvSpPr>
            <a:spLocks noChangeArrowheads="1"/>
          </p:cNvSpPr>
          <p:nvPr/>
        </p:nvSpPr>
        <p:spPr bwMode="auto">
          <a:xfrm>
            <a:off x="60960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e</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2" name="AutoShape 38"/>
          <p:cNvSpPr>
            <a:spLocks noChangeArrowheads="1"/>
          </p:cNvSpPr>
          <p:nvPr/>
        </p:nvSpPr>
        <p:spPr bwMode="auto">
          <a:xfrm>
            <a:off x="67056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r</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3" name="AutoShape 39"/>
          <p:cNvSpPr>
            <a:spLocks noChangeArrowheads="1"/>
          </p:cNvSpPr>
          <p:nvPr/>
        </p:nvSpPr>
        <p:spPr bwMode="auto">
          <a:xfrm>
            <a:off x="73152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o</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4" name="AutoShape 40"/>
          <p:cNvSpPr>
            <a:spLocks noChangeArrowheads="1"/>
          </p:cNvSpPr>
          <p:nvPr/>
        </p:nvSpPr>
        <p:spPr bwMode="auto">
          <a:xfrm>
            <a:off x="79248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b</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5" name="AutoShape 41"/>
          <p:cNvSpPr>
            <a:spLocks noChangeArrowheads="1"/>
          </p:cNvSpPr>
          <p:nvPr/>
        </p:nvSpPr>
        <p:spPr bwMode="auto">
          <a:xfrm>
            <a:off x="60960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e</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6" name="AutoShape 42"/>
          <p:cNvSpPr>
            <a:spLocks noChangeArrowheads="1"/>
          </p:cNvSpPr>
          <p:nvPr/>
        </p:nvSpPr>
        <p:spPr bwMode="auto">
          <a:xfrm>
            <a:off x="67056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r</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7" name="AutoShape 43"/>
          <p:cNvSpPr>
            <a:spLocks noChangeArrowheads="1"/>
          </p:cNvSpPr>
          <p:nvPr/>
        </p:nvSpPr>
        <p:spPr bwMode="auto">
          <a:xfrm>
            <a:off x="73152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t</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8" name="AutoShape 44"/>
          <p:cNvSpPr>
            <a:spLocks noChangeArrowheads="1"/>
          </p:cNvSpPr>
          <p:nvPr/>
        </p:nvSpPr>
        <p:spPr bwMode="auto">
          <a:xfrm>
            <a:off x="79248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s</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89" name="AutoShape 45"/>
          <p:cNvSpPr>
            <a:spLocks noChangeArrowheads="1"/>
          </p:cNvSpPr>
          <p:nvPr/>
        </p:nvSpPr>
        <p:spPr bwMode="auto">
          <a:xfrm>
            <a:off x="6096000" y="25146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ourier New"/>
                <a:ea typeface="+mn-ea"/>
                <a:cs typeface="+mn-cs"/>
              </a:rPr>
              <a:t>\0</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grpSp>
        <p:nvGrpSpPr>
          <p:cNvPr id="5" name="Group 46"/>
          <p:cNvGrpSpPr>
            <a:grpSpLocks/>
          </p:cNvGrpSpPr>
          <p:nvPr/>
        </p:nvGrpSpPr>
        <p:grpSpPr bwMode="auto">
          <a:xfrm>
            <a:off x="6096000" y="1600200"/>
            <a:ext cx="2438400" cy="2743200"/>
            <a:chOff x="3840" y="1008"/>
            <a:chExt cx="1536" cy="1728"/>
          </a:xfrm>
        </p:grpSpPr>
        <p:sp>
          <p:nvSpPr>
            <p:cNvPr id="134191" name="Rectangle 47"/>
            <p:cNvSpPr>
              <a:spLocks noChangeArrowheads="1"/>
            </p:cNvSpPr>
            <p:nvPr/>
          </p:nvSpPr>
          <p:spPr bwMode="auto">
            <a:xfrm>
              <a:off x="3840" y="1008"/>
              <a:ext cx="1536" cy="1728"/>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34192" name="Line 48"/>
            <p:cNvSpPr>
              <a:spLocks noChangeShapeType="1"/>
            </p:cNvSpPr>
            <p:nvPr/>
          </p:nvSpPr>
          <p:spPr bwMode="auto">
            <a:xfrm>
              <a:off x="3840" y="2736"/>
              <a:ext cx="1536" cy="0"/>
            </a:xfrm>
            <a:prstGeom prst="line">
              <a:avLst/>
            </a:prstGeom>
            <a:noFill/>
            <a:ln w="9525">
              <a:solidFill>
                <a:schemeClr val="tx1"/>
              </a:solidFill>
              <a:round/>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grpSp>
      <p:sp>
        <p:nvSpPr>
          <p:cNvPr id="134193" name="Text Box 49"/>
          <p:cNvSpPr txBox="1">
            <a:spLocks noChangeArrowheads="1"/>
          </p:cNvSpPr>
          <p:nvPr/>
        </p:nvSpPr>
        <p:spPr bwMode="auto">
          <a:xfrm>
            <a:off x="533400" y="4613275"/>
            <a:ext cx="4648200" cy="1428083"/>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What’s supposed to happen is that the name is read into the buffer and is then processed by some function, which eventually returns. </a:t>
            </a:r>
          </a:p>
        </p:txBody>
      </p:sp>
      <p:grpSp>
        <p:nvGrpSpPr>
          <p:cNvPr id="6" name="Group 94"/>
          <p:cNvGrpSpPr>
            <a:grpSpLocks/>
          </p:cNvGrpSpPr>
          <p:nvPr/>
        </p:nvGrpSpPr>
        <p:grpSpPr bwMode="auto">
          <a:xfrm>
            <a:off x="533400" y="1295400"/>
            <a:ext cx="8001000" cy="5257800"/>
            <a:chOff x="336" y="816"/>
            <a:chExt cx="5040" cy="3312"/>
          </a:xfrm>
        </p:grpSpPr>
        <p:grpSp>
          <p:nvGrpSpPr>
            <p:cNvPr id="7" name="Group 50"/>
            <p:cNvGrpSpPr>
              <a:grpSpLocks/>
            </p:cNvGrpSpPr>
            <p:nvPr/>
          </p:nvGrpSpPr>
          <p:grpSpPr bwMode="auto">
            <a:xfrm>
              <a:off x="336" y="816"/>
              <a:ext cx="3072" cy="3312"/>
              <a:chOff x="336" y="816"/>
              <a:chExt cx="3072" cy="3312"/>
            </a:xfrm>
          </p:grpSpPr>
          <p:sp>
            <p:nvSpPr>
              <p:cNvPr id="134195" name="Rectangle 51"/>
              <p:cNvSpPr>
                <a:spLocks noChangeArrowheads="1"/>
              </p:cNvSpPr>
              <p:nvPr/>
            </p:nvSpPr>
            <p:spPr bwMode="auto">
              <a:xfrm>
                <a:off x="336" y="816"/>
                <a:ext cx="3072" cy="3312"/>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Times New Roman" charset="0"/>
                  <a:ea typeface="+mn-ea"/>
                  <a:cs typeface="+mn-cs"/>
                </a:endParaRPr>
              </a:p>
            </p:txBody>
          </p:sp>
          <p:sp>
            <p:nvSpPr>
              <p:cNvPr id="134196" name="Text Box 52"/>
              <p:cNvSpPr txBox="1">
                <a:spLocks noChangeArrowheads="1"/>
              </p:cNvSpPr>
              <p:nvPr/>
            </p:nvSpPr>
            <p:spPr bwMode="auto">
              <a:xfrm>
                <a:off x="336" y="912"/>
                <a:ext cx="2928" cy="900"/>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If the user, however, enters a name string that overflows the buffer, the bytes in that name will overwrite the data on the stack. </a:t>
                </a:r>
              </a:p>
            </p:txBody>
          </p:sp>
        </p:grpSp>
        <p:sp>
          <p:nvSpPr>
            <p:cNvPr id="134197" name="AutoShape 53"/>
            <p:cNvSpPr>
              <a:spLocks noChangeArrowheads="1"/>
            </p:cNvSpPr>
            <p:nvPr/>
          </p:nvSpPr>
          <p:spPr bwMode="auto">
            <a:xfrm>
              <a:off x="3840"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98" name="AutoShape 54"/>
            <p:cNvSpPr>
              <a:spLocks noChangeArrowheads="1"/>
            </p:cNvSpPr>
            <p:nvPr/>
          </p:nvSpPr>
          <p:spPr bwMode="auto">
            <a:xfrm>
              <a:off x="4224"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199" name="AutoShape 55"/>
            <p:cNvSpPr>
              <a:spLocks noChangeArrowheads="1"/>
            </p:cNvSpPr>
            <p:nvPr/>
          </p:nvSpPr>
          <p:spPr bwMode="auto">
            <a:xfrm>
              <a:off x="4608"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0" name="AutoShape 56"/>
            <p:cNvSpPr>
              <a:spLocks noChangeArrowheads="1"/>
            </p:cNvSpPr>
            <p:nvPr/>
          </p:nvSpPr>
          <p:spPr bwMode="auto">
            <a:xfrm>
              <a:off x="4992" y="1008"/>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1" name="AutoShape 57"/>
            <p:cNvSpPr>
              <a:spLocks noChangeArrowheads="1"/>
            </p:cNvSpPr>
            <p:nvPr/>
          </p:nvSpPr>
          <p:spPr bwMode="auto">
            <a:xfrm>
              <a:off x="3840"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2" name="AutoShape 58"/>
            <p:cNvSpPr>
              <a:spLocks noChangeArrowheads="1"/>
            </p:cNvSpPr>
            <p:nvPr/>
          </p:nvSpPr>
          <p:spPr bwMode="auto">
            <a:xfrm>
              <a:off x="4224"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3" name="AutoShape 59"/>
            <p:cNvSpPr>
              <a:spLocks noChangeArrowheads="1"/>
            </p:cNvSpPr>
            <p:nvPr/>
          </p:nvSpPr>
          <p:spPr bwMode="auto">
            <a:xfrm>
              <a:off x="4608"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4" name="AutoShape 60"/>
            <p:cNvSpPr>
              <a:spLocks noChangeArrowheads="1"/>
            </p:cNvSpPr>
            <p:nvPr/>
          </p:nvSpPr>
          <p:spPr bwMode="auto">
            <a:xfrm>
              <a:off x="4992" y="1296"/>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5" name="AutoShape 61"/>
            <p:cNvSpPr>
              <a:spLocks noChangeArrowheads="1"/>
            </p:cNvSpPr>
            <p:nvPr/>
          </p:nvSpPr>
          <p:spPr bwMode="auto">
            <a:xfrm>
              <a:off x="3840"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6" name="AutoShape 62"/>
            <p:cNvSpPr>
              <a:spLocks noChangeArrowheads="1"/>
            </p:cNvSpPr>
            <p:nvPr/>
          </p:nvSpPr>
          <p:spPr bwMode="auto">
            <a:xfrm>
              <a:off x="4224"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7" name="AutoShape 63"/>
            <p:cNvSpPr>
              <a:spLocks noChangeArrowheads="1"/>
            </p:cNvSpPr>
            <p:nvPr/>
          </p:nvSpPr>
          <p:spPr bwMode="auto">
            <a:xfrm>
              <a:off x="4608"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8" name="AutoShape 64"/>
            <p:cNvSpPr>
              <a:spLocks noChangeArrowheads="1"/>
            </p:cNvSpPr>
            <p:nvPr/>
          </p:nvSpPr>
          <p:spPr bwMode="auto">
            <a:xfrm>
              <a:off x="4992" y="1584"/>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09" name="AutoShape 65"/>
            <p:cNvSpPr>
              <a:spLocks noChangeArrowheads="1"/>
            </p:cNvSpPr>
            <p:nvPr/>
          </p:nvSpPr>
          <p:spPr bwMode="auto">
            <a:xfrm>
              <a:off x="3840"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0" name="AutoShape 66"/>
            <p:cNvSpPr>
              <a:spLocks noChangeArrowheads="1"/>
            </p:cNvSpPr>
            <p:nvPr/>
          </p:nvSpPr>
          <p:spPr bwMode="auto">
            <a:xfrm>
              <a:off x="4224"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1" name="AutoShape 67"/>
            <p:cNvSpPr>
              <a:spLocks noChangeArrowheads="1"/>
            </p:cNvSpPr>
            <p:nvPr/>
          </p:nvSpPr>
          <p:spPr bwMode="auto">
            <a:xfrm>
              <a:off x="4608"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2" name="AutoShape 68"/>
            <p:cNvSpPr>
              <a:spLocks noChangeArrowheads="1"/>
            </p:cNvSpPr>
            <p:nvPr/>
          </p:nvSpPr>
          <p:spPr bwMode="auto">
            <a:xfrm>
              <a:off x="4992" y="1872"/>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3" name="AutoShape 69"/>
            <p:cNvSpPr>
              <a:spLocks noChangeArrowheads="1"/>
            </p:cNvSpPr>
            <p:nvPr/>
          </p:nvSpPr>
          <p:spPr bwMode="auto">
            <a:xfrm>
              <a:off x="3840"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4" name="AutoShape 70"/>
            <p:cNvSpPr>
              <a:spLocks noChangeArrowheads="1"/>
            </p:cNvSpPr>
            <p:nvPr/>
          </p:nvSpPr>
          <p:spPr bwMode="auto">
            <a:xfrm>
              <a:off x="4224"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5" name="AutoShape 71"/>
            <p:cNvSpPr>
              <a:spLocks noChangeArrowheads="1"/>
            </p:cNvSpPr>
            <p:nvPr/>
          </p:nvSpPr>
          <p:spPr bwMode="auto">
            <a:xfrm>
              <a:off x="4608"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6" name="AutoShape 72"/>
            <p:cNvSpPr>
              <a:spLocks noChangeArrowheads="1"/>
            </p:cNvSpPr>
            <p:nvPr/>
          </p:nvSpPr>
          <p:spPr bwMode="auto">
            <a:xfrm>
              <a:off x="4992" y="2160"/>
              <a:ext cx="384"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7" name="AutoShape 73"/>
            <p:cNvSpPr>
              <a:spLocks noChangeArrowheads="1"/>
            </p:cNvSpPr>
            <p:nvPr/>
          </p:nvSpPr>
          <p:spPr bwMode="auto">
            <a:xfrm>
              <a:off x="3840" y="2448"/>
              <a:ext cx="1536" cy="288"/>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return address</a:t>
              </a:r>
            </a:p>
          </p:txBody>
        </p:sp>
      </p:grpSp>
      <p:sp>
        <p:nvSpPr>
          <p:cNvPr id="134218" name="AutoShape 74"/>
          <p:cNvSpPr>
            <a:spLocks noChangeArrowheads="1"/>
          </p:cNvSpPr>
          <p:nvPr/>
        </p:nvSpPr>
        <p:spPr bwMode="auto">
          <a:xfrm>
            <a:off x="60960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t</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19" name="AutoShape 75"/>
          <p:cNvSpPr>
            <a:spLocks noChangeArrowheads="1"/>
          </p:cNvSpPr>
          <p:nvPr/>
        </p:nvSpPr>
        <p:spPr bwMode="auto">
          <a:xfrm>
            <a:off x="67056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h</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20" name="AutoShape 76"/>
          <p:cNvSpPr>
            <a:spLocks noChangeArrowheads="1"/>
          </p:cNvSpPr>
          <p:nvPr/>
        </p:nvSpPr>
        <p:spPr bwMode="auto">
          <a:xfrm>
            <a:off x="73152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i</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21" name="AutoShape 77"/>
          <p:cNvSpPr>
            <a:spLocks noChangeArrowheads="1"/>
          </p:cNvSpPr>
          <p:nvPr/>
        </p:nvSpPr>
        <p:spPr bwMode="auto">
          <a:xfrm>
            <a:off x="7924800" y="16002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s</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22" name="AutoShape 78"/>
          <p:cNvSpPr>
            <a:spLocks noChangeArrowheads="1"/>
          </p:cNvSpPr>
          <p:nvPr/>
        </p:nvSpPr>
        <p:spPr bwMode="auto">
          <a:xfrm>
            <a:off x="60960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t>
            </a:r>
          </a:p>
        </p:txBody>
      </p:sp>
      <p:sp>
        <p:nvSpPr>
          <p:cNvPr id="134223" name="AutoShape 79"/>
          <p:cNvSpPr>
            <a:spLocks noChangeArrowheads="1"/>
          </p:cNvSpPr>
          <p:nvPr/>
        </p:nvSpPr>
        <p:spPr bwMode="auto">
          <a:xfrm>
            <a:off x="67056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i</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24" name="AutoShape 80"/>
          <p:cNvSpPr>
            <a:spLocks noChangeArrowheads="1"/>
          </p:cNvSpPr>
          <p:nvPr/>
        </p:nvSpPr>
        <p:spPr bwMode="auto">
          <a:xfrm>
            <a:off x="73152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s</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25" name="AutoShape 81"/>
          <p:cNvSpPr>
            <a:spLocks noChangeArrowheads="1"/>
          </p:cNvSpPr>
          <p:nvPr/>
        </p:nvSpPr>
        <p:spPr bwMode="auto">
          <a:xfrm>
            <a:off x="7924800" y="20574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t>
            </a:r>
          </a:p>
        </p:txBody>
      </p:sp>
      <p:sp>
        <p:nvSpPr>
          <p:cNvPr id="134226" name="AutoShape 82"/>
          <p:cNvSpPr>
            <a:spLocks noChangeArrowheads="1"/>
          </p:cNvSpPr>
          <p:nvPr/>
        </p:nvSpPr>
        <p:spPr bwMode="auto">
          <a:xfrm>
            <a:off x="6096000" y="25146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t>
            </a:r>
          </a:p>
        </p:txBody>
      </p:sp>
      <p:sp>
        <p:nvSpPr>
          <p:cNvPr id="134227" name="AutoShape 83"/>
          <p:cNvSpPr>
            <a:spLocks noChangeArrowheads="1"/>
          </p:cNvSpPr>
          <p:nvPr/>
        </p:nvSpPr>
        <p:spPr bwMode="auto">
          <a:xfrm>
            <a:off x="6705600" y="25146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a:t>
            </a:r>
          </a:p>
        </p:txBody>
      </p:sp>
      <p:sp>
        <p:nvSpPr>
          <p:cNvPr id="134228" name="AutoShape 84"/>
          <p:cNvSpPr>
            <a:spLocks noChangeArrowheads="1"/>
          </p:cNvSpPr>
          <p:nvPr/>
        </p:nvSpPr>
        <p:spPr bwMode="auto">
          <a:xfrm>
            <a:off x="7315200" y="25146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t>
            </a:r>
          </a:p>
        </p:txBody>
      </p:sp>
      <p:sp>
        <p:nvSpPr>
          <p:cNvPr id="134229" name="AutoShape 85"/>
          <p:cNvSpPr>
            <a:spLocks noChangeArrowheads="1"/>
          </p:cNvSpPr>
          <p:nvPr/>
        </p:nvSpPr>
        <p:spPr bwMode="auto">
          <a:xfrm>
            <a:off x="7924800" y="25146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t>
            </a:r>
          </a:p>
        </p:txBody>
      </p:sp>
      <p:sp>
        <p:nvSpPr>
          <p:cNvPr id="134230" name="AutoShape 86"/>
          <p:cNvSpPr>
            <a:spLocks noChangeArrowheads="1"/>
          </p:cNvSpPr>
          <p:nvPr/>
        </p:nvSpPr>
        <p:spPr bwMode="auto">
          <a:xfrm>
            <a:off x="6096000" y="29718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l</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1" name="AutoShape 87"/>
          <p:cNvSpPr>
            <a:spLocks noChangeArrowheads="1"/>
          </p:cNvSpPr>
          <p:nvPr/>
        </p:nvSpPr>
        <p:spPr bwMode="auto">
          <a:xfrm>
            <a:off x="6705600" y="29718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o</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2" name="AutoShape 88"/>
          <p:cNvSpPr>
            <a:spLocks noChangeArrowheads="1"/>
          </p:cNvSpPr>
          <p:nvPr/>
        </p:nvSpPr>
        <p:spPr bwMode="auto">
          <a:xfrm>
            <a:off x="7315200" y="29718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n</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3" name="AutoShape 89"/>
          <p:cNvSpPr>
            <a:spLocks noChangeArrowheads="1"/>
          </p:cNvSpPr>
          <p:nvPr/>
        </p:nvSpPr>
        <p:spPr bwMode="auto">
          <a:xfrm>
            <a:off x="7924800" y="29718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g</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4" name="AutoShape 90"/>
          <p:cNvSpPr>
            <a:spLocks noChangeArrowheads="1"/>
          </p:cNvSpPr>
          <p:nvPr/>
        </p:nvSpPr>
        <p:spPr bwMode="auto">
          <a:xfrm>
            <a:off x="6096000" y="34290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n</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5" name="AutoShape 91"/>
          <p:cNvSpPr>
            <a:spLocks noChangeArrowheads="1"/>
          </p:cNvSpPr>
          <p:nvPr/>
        </p:nvSpPr>
        <p:spPr bwMode="auto">
          <a:xfrm>
            <a:off x="6705600" y="34290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a:ln>
                  <a:noFill/>
                </a:ln>
                <a:solidFill>
                  <a:srgbClr val="000000"/>
                </a:solidFill>
                <a:effectLst/>
                <a:uLnTx/>
                <a:uFillTx/>
                <a:latin typeface="Courier New"/>
                <a:ea typeface="+mn-ea"/>
                <a:cs typeface="+mn-cs"/>
              </a:rPr>
              <a:t>a</a:t>
            </a:r>
          </a:p>
        </p:txBody>
      </p:sp>
      <p:sp>
        <p:nvSpPr>
          <p:cNvPr id="134236" name="AutoShape 92"/>
          <p:cNvSpPr>
            <a:spLocks noChangeArrowheads="1"/>
          </p:cNvSpPr>
          <p:nvPr/>
        </p:nvSpPr>
        <p:spPr bwMode="auto">
          <a:xfrm>
            <a:off x="7315200" y="34290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m</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7" name="AutoShape 93"/>
          <p:cNvSpPr>
            <a:spLocks noChangeArrowheads="1"/>
          </p:cNvSpPr>
          <p:nvPr/>
        </p:nvSpPr>
        <p:spPr bwMode="auto">
          <a:xfrm>
            <a:off x="7924800" y="3429000"/>
            <a:ext cx="6096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200" b="1" i="0" u="none" strike="noStrike" kern="1200" cap="none" spc="0" normalizeH="0" baseline="0" noProof="0" dirty="0" err="1">
                <a:ln>
                  <a:noFill/>
                </a:ln>
                <a:solidFill>
                  <a:srgbClr val="000000"/>
                </a:solidFill>
                <a:effectLst/>
                <a:uLnTx/>
                <a:uFillTx/>
                <a:latin typeface="Courier New"/>
                <a:ea typeface="+mn-ea"/>
                <a:cs typeface="+mn-cs"/>
              </a:rPr>
              <a:t>e</a:t>
            </a:r>
            <a:endParaRPr kumimoji="0" lang="en-US" sz="2200" b="1" i="0" u="none" strike="noStrike" kern="1200" cap="none" spc="0" normalizeH="0" baseline="0" noProof="0" dirty="0">
              <a:ln>
                <a:noFill/>
              </a:ln>
              <a:solidFill>
                <a:srgbClr val="000000"/>
              </a:solidFill>
              <a:effectLst/>
              <a:uLnTx/>
              <a:uFillTx/>
              <a:latin typeface="Courier New"/>
              <a:ea typeface="+mn-ea"/>
              <a:cs typeface="+mn-cs"/>
            </a:endParaRPr>
          </a:p>
        </p:txBody>
      </p:sp>
      <p:sp>
        <p:nvSpPr>
          <p:cNvPr id="134239" name="AutoShape 95"/>
          <p:cNvSpPr>
            <a:spLocks noChangeArrowheads="1"/>
          </p:cNvSpPr>
          <p:nvPr/>
        </p:nvSpPr>
        <p:spPr bwMode="auto">
          <a:xfrm>
            <a:off x="6096000" y="3886200"/>
            <a:ext cx="2438400" cy="4572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new return address</a:t>
            </a:r>
          </a:p>
        </p:txBody>
      </p:sp>
      <p:sp>
        <p:nvSpPr>
          <p:cNvPr id="134240" name="AutoShape 96"/>
          <p:cNvSpPr>
            <a:spLocks noChangeArrowheads="1"/>
          </p:cNvSpPr>
          <p:nvPr/>
        </p:nvSpPr>
        <p:spPr bwMode="auto">
          <a:xfrm>
            <a:off x="6096000" y="4343400"/>
            <a:ext cx="2438400" cy="1828800"/>
          </a:xfrm>
          <a:prstGeom prst="flowChartProcess">
            <a:avLst/>
          </a:prstGeom>
          <a:solidFill>
            <a:schemeClr val="bg1"/>
          </a:solidFill>
          <a:ln w="9525">
            <a:solidFill>
              <a:schemeClr val="tx1"/>
            </a:solidFill>
            <a:miter lim="800000"/>
            <a:headEnd/>
            <a:tailEnd/>
          </a:ln>
          <a:effectLst/>
        </p:spPr>
        <p:txBody>
          <a:bodyPr wrap="none" anchor="ctr">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1" u="none" strike="noStrike" kern="1200" cap="none" spc="0" normalizeH="0" baseline="0" noProof="0">
                <a:ln>
                  <a:noFill/>
                </a:ln>
                <a:solidFill>
                  <a:srgbClr val="000000"/>
                </a:solidFill>
                <a:effectLst/>
                <a:uLnTx/>
                <a:uFillTx/>
                <a:latin typeface="Times New Roman" charset="0"/>
                <a:ea typeface="+mn-ea"/>
                <a:cs typeface="+mn-cs"/>
              </a:rPr>
              <a:t>new code</a:t>
            </a:r>
          </a:p>
        </p:txBody>
      </p:sp>
      <p:grpSp>
        <p:nvGrpSpPr>
          <p:cNvPr id="8" name="Group 102"/>
          <p:cNvGrpSpPr>
            <a:grpSpLocks/>
          </p:cNvGrpSpPr>
          <p:nvPr/>
        </p:nvGrpSpPr>
        <p:grpSpPr bwMode="auto">
          <a:xfrm>
            <a:off x="533400" y="1600200"/>
            <a:ext cx="8002588" cy="3657600"/>
            <a:chOff x="336" y="1008"/>
            <a:chExt cx="5041" cy="2304"/>
          </a:xfrm>
        </p:grpSpPr>
        <p:cxnSp>
          <p:nvCxnSpPr>
            <p:cNvPr id="134241" name="AutoShape 97"/>
            <p:cNvCxnSpPr>
              <a:cxnSpLocks noChangeShapeType="1"/>
              <a:stCxn id="134239" idx="3"/>
              <a:endCxn id="134240" idx="3"/>
            </p:cNvCxnSpPr>
            <p:nvPr/>
          </p:nvCxnSpPr>
          <p:spPr bwMode="auto">
            <a:xfrm>
              <a:off x="5376" y="2592"/>
              <a:ext cx="1" cy="720"/>
            </a:xfrm>
            <a:prstGeom prst="curvedConnector3">
              <a:avLst>
                <a:gd name="adj1" fmla="val 24500000"/>
              </a:avLst>
            </a:prstGeom>
            <a:noFill/>
            <a:ln w="9525">
              <a:solidFill>
                <a:schemeClr val="tx1"/>
              </a:solidFill>
              <a:round/>
              <a:headEnd/>
              <a:tailEnd type="triangle" w="med" len="med"/>
            </a:ln>
            <a:effectLst/>
          </p:spPr>
        </p:cxnSp>
        <p:sp>
          <p:nvSpPr>
            <p:cNvPr id="134242" name="Text Box 98"/>
            <p:cNvSpPr txBox="1">
              <a:spLocks noChangeArrowheads="1"/>
            </p:cNvSpPr>
            <p:nvPr/>
          </p:nvSpPr>
          <p:spPr bwMode="auto">
            <a:xfrm>
              <a:off x="336" y="1872"/>
              <a:ext cx="2928" cy="900"/>
            </a:xfrm>
            <a:prstGeom prst="rect">
              <a:avLst/>
            </a:prstGeom>
            <a:noFill/>
            <a:ln w="9525">
              <a:noFill/>
              <a:miter lim="800000"/>
              <a:headEnd/>
              <a:tailEnd/>
            </a:ln>
            <a:effectLst/>
          </p:spPr>
          <p:txBody>
            <a:bodyPr>
              <a:prstTxWarp prst="textNoShape">
                <a:avLst/>
              </a:prstTxWarp>
              <a:spAutoFit/>
            </a:bodyPr>
            <a:lstStyle/>
            <a:p>
              <a:pPr marL="0" marR="0" lvl="0" indent="0" algn="just" defTabSz="914400" rtl="0" eaLnBrk="0" fontAlgn="base" latinLnBrk="0" hangingPunct="0">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000000"/>
                  </a:solidFill>
                  <a:effectLst/>
                  <a:uLnTx/>
                  <a:uFillTx/>
                  <a:latin typeface="Times New Roman" charset="0"/>
                  <a:ea typeface="+mn-ea"/>
                  <a:cs typeface="+mn-cs"/>
                </a:rPr>
                <a:t>Now when the function returns, it will jump into the code written as part of the name, thereby executing the worm’s instructions.</a:t>
              </a:r>
            </a:p>
          </p:txBody>
        </p:sp>
        <p:sp>
          <p:nvSpPr>
            <p:cNvPr id="134244" name="Rectangle 100"/>
            <p:cNvSpPr>
              <a:spLocks noChangeArrowheads="1"/>
            </p:cNvSpPr>
            <p:nvPr/>
          </p:nvSpPr>
          <p:spPr bwMode="auto">
            <a:xfrm>
              <a:off x="3840" y="1008"/>
              <a:ext cx="1536" cy="1728"/>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134245" name="Line 101"/>
            <p:cNvSpPr>
              <a:spLocks noChangeShapeType="1"/>
            </p:cNvSpPr>
            <p:nvPr/>
          </p:nvSpPr>
          <p:spPr bwMode="auto">
            <a:xfrm>
              <a:off x="3840" y="2736"/>
              <a:ext cx="1536" cy="0"/>
            </a:xfrm>
            <a:prstGeom prst="line">
              <a:avLst/>
            </a:prstGeom>
            <a:noFill/>
            <a:ln w="9525">
              <a:solidFill>
                <a:schemeClr val="tx1"/>
              </a:solidFill>
              <a:round/>
              <a:headEnd/>
              <a:tailEnd/>
            </a:ln>
            <a:effectLst/>
          </p:spPr>
          <p:txBody>
            <a:bodyPr wrap="none" anchor="ctr">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charset="0"/>
                <a:ea typeface="+mn-ea"/>
                <a:cs typeface="+mn-cs"/>
              </a:endParaRPr>
            </a:p>
          </p:txBody>
        </p:sp>
      </p:grpSp>
    </p:spTree>
    <p:extLst>
      <p:ext uri="{BB962C8B-B14F-4D97-AF65-F5344CB8AC3E}">
        <p14:creationId xmlns:p14="http://schemas.microsoft.com/office/powerpoint/2010/main" val="3163553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25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25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25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250"/>
                                          </p:stCondLst>
                                        </p:cTn>
                                        <p:tgtEl>
                                          <p:spTgt spid="13419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250"/>
                                          </p:stCondLst>
                                        </p:cTn>
                                        <p:tgtEl>
                                          <p:spTgt spid="134181"/>
                                        </p:tgtEl>
                                        <p:attrNameLst>
                                          <p:attrName>style.visibility</p:attrName>
                                        </p:attrNameLst>
                                      </p:cBhvr>
                                      <p:to>
                                        <p:strVal val="visible"/>
                                      </p:to>
                                    </p:set>
                                  </p:childTnLst>
                                </p:cTn>
                              </p:par>
                            </p:childTnLst>
                          </p:cTn>
                        </p:par>
                        <p:par>
                          <p:cTn id="23" fill="hold">
                            <p:stCondLst>
                              <p:cond delay="500"/>
                            </p:stCondLst>
                            <p:childTnLst>
                              <p:par>
                                <p:cTn id="24" presetID="1" presetClass="entr" presetSubtype="0" fill="hold" grpId="0" nodeType="afterEffect">
                                  <p:stCondLst>
                                    <p:cond delay="10"/>
                                  </p:stCondLst>
                                  <p:childTnLst>
                                    <p:set>
                                      <p:cBhvr>
                                        <p:cTn id="25" dur="1" fill="hold">
                                          <p:stCondLst>
                                            <p:cond delay="250"/>
                                          </p:stCondLst>
                                        </p:cTn>
                                        <p:tgtEl>
                                          <p:spTgt spid="134182"/>
                                        </p:tgtEl>
                                        <p:attrNameLst>
                                          <p:attrName>style.visibility</p:attrName>
                                        </p:attrNameLst>
                                      </p:cBhvr>
                                      <p:to>
                                        <p:strVal val="visible"/>
                                      </p:to>
                                    </p:set>
                                  </p:childTnLst>
                                </p:cTn>
                              </p:par>
                            </p:childTnLst>
                          </p:cTn>
                        </p:par>
                        <p:par>
                          <p:cTn id="26" fill="hold">
                            <p:stCondLst>
                              <p:cond delay="1050"/>
                            </p:stCondLst>
                            <p:childTnLst>
                              <p:par>
                                <p:cTn id="27" presetID="1" presetClass="entr" presetSubtype="0" fill="hold" grpId="0" nodeType="afterEffect">
                                  <p:stCondLst>
                                    <p:cond delay="10"/>
                                  </p:stCondLst>
                                  <p:childTnLst>
                                    <p:set>
                                      <p:cBhvr>
                                        <p:cTn id="28" dur="1" fill="hold">
                                          <p:stCondLst>
                                            <p:cond delay="250"/>
                                          </p:stCondLst>
                                        </p:cTn>
                                        <p:tgtEl>
                                          <p:spTgt spid="134183"/>
                                        </p:tgtEl>
                                        <p:attrNameLst>
                                          <p:attrName>style.visibility</p:attrName>
                                        </p:attrNameLst>
                                      </p:cBhvr>
                                      <p:to>
                                        <p:strVal val="visible"/>
                                      </p:to>
                                    </p:set>
                                  </p:childTnLst>
                                </p:cTn>
                              </p:par>
                            </p:childTnLst>
                          </p:cTn>
                        </p:par>
                        <p:par>
                          <p:cTn id="29" fill="hold">
                            <p:stCondLst>
                              <p:cond delay="1600"/>
                            </p:stCondLst>
                            <p:childTnLst>
                              <p:par>
                                <p:cTn id="30" presetID="1" presetClass="entr" presetSubtype="0" fill="hold" grpId="0" nodeType="afterEffect">
                                  <p:stCondLst>
                                    <p:cond delay="10"/>
                                  </p:stCondLst>
                                  <p:childTnLst>
                                    <p:set>
                                      <p:cBhvr>
                                        <p:cTn id="31" dur="1" fill="hold">
                                          <p:stCondLst>
                                            <p:cond delay="250"/>
                                          </p:stCondLst>
                                        </p:cTn>
                                        <p:tgtEl>
                                          <p:spTgt spid="134184"/>
                                        </p:tgtEl>
                                        <p:attrNameLst>
                                          <p:attrName>style.visibility</p:attrName>
                                        </p:attrNameLst>
                                      </p:cBhvr>
                                      <p:to>
                                        <p:strVal val="visible"/>
                                      </p:to>
                                    </p:set>
                                  </p:childTnLst>
                                </p:cTn>
                              </p:par>
                            </p:childTnLst>
                          </p:cTn>
                        </p:par>
                        <p:par>
                          <p:cTn id="32" fill="hold">
                            <p:stCondLst>
                              <p:cond delay="2150"/>
                            </p:stCondLst>
                            <p:childTnLst>
                              <p:par>
                                <p:cTn id="33" presetID="1" presetClass="entr" presetSubtype="0" fill="hold" grpId="0" nodeType="afterEffect">
                                  <p:stCondLst>
                                    <p:cond delay="10"/>
                                  </p:stCondLst>
                                  <p:childTnLst>
                                    <p:set>
                                      <p:cBhvr>
                                        <p:cTn id="34" dur="1" fill="hold">
                                          <p:stCondLst>
                                            <p:cond delay="250"/>
                                          </p:stCondLst>
                                        </p:cTn>
                                        <p:tgtEl>
                                          <p:spTgt spid="134185"/>
                                        </p:tgtEl>
                                        <p:attrNameLst>
                                          <p:attrName>style.visibility</p:attrName>
                                        </p:attrNameLst>
                                      </p:cBhvr>
                                      <p:to>
                                        <p:strVal val="visible"/>
                                      </p:to>
                                    </p:set>
                                  </p:childTnLst>
                                </p:cTn>
                              </p:par>
                            </p:childTnLst>
                          </p:cTn>
                        </p:par>
                        <p:par>
                          <p:cTn id="35" fill="hold">
                            <p:stCondLst>
                              <p:cond delay="2750"/>
                            </p:stCondLst>
                            <p:childTnLst>
                              <p:par>
                                <p:cTn id="36" presetID="1" presetClass="entr" presetSubtype="0" fill="hold" grpId="0" nodeType="afterEffect">
                                  <p:stCondLst>
                                    <p:cond delay="10"/>
                                  </p:stCondLst>
                                  <p:childTnLst>
                                    <p:set>
                                      <p:cBhvr>
                                        <p:cTn id="37" dur="1" fill="hold">
                                          <p:stCondLst>
                                            <p:cond delay="250"/>
                                          </p:stCondLst>
                                        </p:cTn>
                                        <p:tgtEl>
                                          <p:spTgt spid="134186"/>
                                        </p:tgtEl>
                                        <p:attrNameLst>
                                          <p:attrName>style.visibility</p:attrName>
                                        </p:attrNameLst>
                                      </p:cBhvr>
                                      <p:to>
                                        <p:strVal val="visible"/>
                                      </p:to>
                                    </p:set>
                                  </p:childTnLst>
                                </p:cTn>
                              </p:par>
                            </p:childTnLst>
                          </p:cTn>
                        </p:par>
                        <p:par>
                          <p:cTn id="38" fill="hold">
                            <p:stCondLst>
                              <p:cond delay="3300"/>
                            </p:stCondLst>
                            <p:childTnLst>
                              <p:par>
                                <p:cTn id="39" presetID="1" presetClass="entr" presetSubtype="0" fill="hold" grpId="0" nodeType="afterEffect">
                                  <p:stCondLst>
                                    <p:cond delay="10"/>
                                  </p:stCondLst>
                                  <p:childTnLst>
                                    <p:set>
                                      <p:cBhvr>
                                        <p:cTn id="40" dur="1" fill="hold">
                                          <p:stCondLst>
                                            <p:cond delay="250"/>
                                          </p:stCondLst>
                                        </p:cTn>
                                        <p:tgtEl>
                                          <p:spTgt spid="134187"/>
                                        </p:tgtEl>
                                        <p:attrNameLst>
                                          <p:attrName>style.visibility</p:attrName>
                                        </p:attrNameLst>
                                      </p:cBhvr>
                                      <p:to>
                                        <p:strVal val="visible"/>
                                      </p:to>
                                    </p:set>
                                  </p:childTnLst>
                                </p:cTn>
                              </p:par>
                            </p:childTnLst>
                          </p:cTn>
                        </p:par>
                        <p:par>
                          <p:cTn id="41" fill="hold">
                            <p:stCondLst>
                              <p:cond delay="3900"/>
                            </p:stCondLst>
                            <p:childTnLst>
                              <p:par>
                                <p:cTn id="42" presetID="1" presetClass="entr" presetSubtype="0" fill="hold" grpId="0" nodeType="afterEffect">
                                  <p:stCondLst>
                                    <p:cond delay="10"/>
                                  </p:stCondLst>
                                  <p:childTnLst>
                                    <p:set>
                                      <p:cBhvr>
                                        <p:cTn id="43" dur="1" fill="hold">
                                          <p:stCondLst>
                                            <p:cond delay="250"/>
                                          </p:stCondLst>
                                        </p:cTn>
                                        <p:tgtEl>
                                          <p:spTgt spid="134188"/>
                                        </p:tgtEl>
                                        <p:attrNameLst>
                                          <p:attrName>style.visibility</p:attrName>
                                        </p:attrNameLst>
                                      </p:cBhvr>
                                      <p:to>
                                        <p:strVal val="visible"/>
                                      </p:to>
                                    </p:set>
                                  </p:childTnLst>
                                </p:cTn>
                              </p:par>
                            </p:childTnLst>
                          </p:cTn>
                        </p:par>
                        <p:par>
                          <p:cTn id="44" fill="hold">
                            <p:stCondLst>
                              <p:cond delay="4500"/>
                            </p:stCondLst>
                            <p:childTnLst>
                              <p:par>
                                <p:cTn id="45" presetID="1" presetClass="entr" presetSubtype="0" fill="hold" grpId="0" nodeType="afterEffect">
                                  <p:stCondLst>
                                    <p:cond delay="10"/>
                                  </p:stCondLst>
                                  <p:childTnLst>
                                    <p:set>
                                      <p:cBhvr>
                                        <p:cTn id="46" dur="1" fill="hold">
                                          <p:stCondLst>
                                            <p:cond delay="250"/>
                                          </p:stCondLst>
                                        </p:cTn>
                                        <p:tgtEl>
                                          <p:spTgt spid="13418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250"/>
                                          </p:stCondLst>
                                        </p:cTn>
                                        <p:tgtEl>
                                          <p:spTgt spid="5"/>
                                        </p:tgtEl>
                                        <p:attrNameLst>
                                          <p:attrName>style.visibility</p:attrName>
                                        </p:attrNameLst>
                                      </p:cBhvr>
                                      <p:to>
                                        <p:strVal val="visible"/>
                                      </p:to>
                                    </p:set>
                                  </p:childTnLst>
                                </p:cTn>
                              </p:par>
                            </p:childTnLst>
                          </p:cTn>
                        </p:par>
                        <p:par>
                          <p:cTn id="51" fill="hold">
                            <p:stCondLst>
                              <p:cond delay="500"/>
                            </p:stCondLst>
                            <p:childTnLst>
                              <p:par>
                                <p:cTn id="52" presetID="1" presetClass="entr" presetSubtype="0" fill="hold" nodeType="afterEffect">
                                  <p:stCondLst>
                                    <p:cond delay="0"/>
                                  </p:stCondLst>
                                  <p:childTnLst>
                                    <p:set>
                                      <p:cBhvr>
                                        <p:cTn id="53" dur="1" fill="hold">
                                          <p:stCondLst>
                                            <p:cond delay="250"/>
                                          </p:stCondLst>
                                        </p:cTn>
                                        <p:tgtEl>
                                          <p:spTgt spid="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250"/>
                                          </p:stCondLst>
                                        </p:cTn>
                                        <p:tgtEl>
                                          <p:spTgt spid="134218"/>
                                        </p:tgtEl>
                                        <p:attrNameLst>
                                          <p:attrName>style.visibility</p:attrName>
                                        </p:attrNameLst>
                                      </p:cBhvr>
                                      <p:to>
                                        <p:strVal val="visible"/>
                                      </p:to>
                                    </p:set>
                                  </p:childTnLst>
                                </p:cTn>
                              </p:par>
                            </p:childTnLst>
                          </p:cTn>
                        </p:par>
                        <p:par>
                          <p:cTn id="58" fill="hold">
                            <p:stCondLst>
                              <p:cond delay="500"/>
                            </p:stCondLst>
                            <p:childTnLst>
                              <p:par>
                                <p:cTn id="59" presetID="1" presetClass="entr" presetSubtype="0" fill="hold" grpId="0" nodeType="afterEffect">
                                  <p:stCondLst>
                                    <p:cond delay="10"/>
                                  </p:stCondLst>
                                  <p:childTnLst>
                                    <p:set>
                                      <p:cBhvr>
                                        <p:cTn id="60" dur="1" fill="hold">
                                          <p:stCondLst>
                                            <p:cond delay="250"/>
                                          </p:stCondLst>
                                        </p:cTn>
                                        <p:tgtEl>
                                          <p:spTgt spid="134219"/>
                                        </p:tgtEl>
                                        <p:attrNameLst>
                                          <p:attrName>style.visibility</p:attrName>
                                        </p:attrNameLst>
                                      </p:cBhvr>
                                      <p:to>
                                        <p:strVal val="visible"/>
                                      </p:to>
                                    </p:set>
                                  </p:childTnLst>
                                </p:cTn>
                              </p:par>
                            </p:childTnLst>
                          </p:cTn>
                        </p:par>
                        <p:par>
                          <p:cTn id="61" fill="hold">
                            <p:stCondLst>
                              <p:cond delay="1100"/>
                            </p:stCondLst>
                            <p:childTnLst>
                              <p:par>
                                <p:cTn id="62" presetID="1" presetClass="entr" presetSubtype="0" fill="hold" grpId="0" nodeType="afterEffect">
                                  <p:stCondLst>
                                    <p:cond delay="10"/>
                                  </p:stCondLst>
                                  <p:childTnLst>
                                    <p:set>
                                      <p:cBhvr>
                                        <p:cTn id="63" dur="1" fill="hold">
                                          <p:stCondLst>
                                            <p:cond delay="250"/>
                                          </p:stCondLst>
                                        </p:cTn>
                                        <p:tgtEl>
                                          <p:spTgt spid="134220"/>
                                        </p:tgtEl>
                                        <p:attrNameLst>
                                          <p:attrName>style.visibility</p:attrName>
                                        </p:attrNameLst>
                                      </p:cBhvr>
                                      <p:to>
                                        <p:strVal val="visible"/>
                                      </p:to>
                                    </p:set>
                                  </p:childTnLst>
                                </p:cTn>
                              </p:par>
                            </p:childTnLst>
                          </p:cTn>
                        </p:par>
                        <p:par>
                          <p:cTn id="64" fill="hold">
                            <p:stCondLst>
                              <p:cond delay="1700"/>
                            </p:stCondLst>
                            <p:childTnLst>
                              <p:par>
                                <p:cTn id="65" presetID="1" presetClass="entr" presetSubtype="0" fill="hold" grpId="0" nodeType="afterEffect">
                                  <p:stCondLst>
                                    <p:cond delay="10"/>
                                  </p:stCondLst>
                                  <p:childTnLst>
                                    <p:set>
                                      <p:cBhvr>
                                        <p:cTn id="66" dur="1" fill="hold">
                                          <p:stCondLst>
                                            <p:cond delay="250"/>
                                          </p:stCondLst>
                                        </p:cTn>
                                        <p:tgtEl>
                                          <p:spTgt spid="134221"/>
                                        </p:tgtEl>
                                        <p:attrNameLst>
                                          <p:attrName>style.visibility</p:attrName>
                                        </p:attrNameLst>
                                      </p:cBhvr>
                                      <p:to>
                                        <p:strVal val="visible"/>
                                      </p:to>
                                    </p:set>
                                  </p:childTnLst>
                                </p:cTn>
                              </p:par>
                            </p:childTnLst>
                          </p:cTn>
                        </p:par>
                        <p:par>
                          <p:cTn id="67" fill="hold">
                            <p:stCondLst>
                              <p:cond delay="2300"/>
                            </p:stCondLst>
                            <p:childTnLst>
                              <p:par>
                                <p:cTn id="68" presetID="1" presetClass="entr" presetSubtype="0" fill="hold" grpId="0" nodeType="afterEffect">
                                  <p:stCondLst>
                                    <p:cond delay="10"/>
                                  </p:stCondLst>
                                  <p:childTnLst>
                                    <p:set>
                                      <p:cBhvr>
                                        <p:cTn id="69" dur="1" fill="hold">
                                          <p:stCondLst>
                                            <p:cond delay="250"/>
                                          </p:stCondLst>
                                        </p:cTn>
                                        <p:tgtEl>
                                          <p:spTgt spid="134222"/>
                                        </p:tgtEl>
                                        <p:attrNameLst>
                                          <p:attrName>style.visibility</p:attrName>
                                        </p:attrNameLst>
                                      </p:cBhvr>
                                      <p:to>
                                        <p:strVal val="visible"/>
                                      </p:to>
                                    </p:set>
                                  </p:childTnLst>
                                </p:cTn>
                              </p:par>
                            </p:childTnLst>
                          </p:cTn>
                        </p:par>
                        <p:par>
                          <p:cTn id="70" fill="hold">
                            <p:stCondLst>
                              <p:cond delay="2900"/>
                            </p:stCondLst>
                            <p:childTnLst>
                              <p:par>
                                <p:cTn id="71" presetID="1" presetClass="entr" presetSubtype="0" fill="hold" grpId="0" nodeType="afterEffect">
                                  <p:stCondLst>
                                    <p:cond delay="10"/>
                                  </p:stCondLst>
                                  <p:childTnLst>
                                    <p:set>
                                      <p:cBhvr>
                                        <p:cTn id="72" dur="1" fill="hold">
                                          <p:stCondLst>
                                            <p:cond delay="250"/>
                                          </p:stCondLst>
                                        </p:cTn>
                                        <p:tgtEl>
                                          <p:spTgt spid="134223"/>
                                        </p:tgtEl>
                                        <p:attrNameLst>
                                          <p:attrName>style.visibility</p:attrName>
                                        </p:attrNameLst>
                                      </p:cBhvr>
                                      <p:to>
                                        <p:strVal val="visible"/>
                                      </p:to>
                                    </p:set>
                                  </p:childTnLst>
                                </p:cTn>
                              </p:par>
                            </p:childTnLst>
                          </p:cTn>
                        </p:par>
                        <p:par>
                          <p:cTn id="73" fill="hold">
                            <p:stCondLst>
                              <p:cond delay="3500"/>
                            </p:stCondLst>
                            <p:childTnLst>
                              <p:par>
                                <p:cTn id="74" presetID="1" presetClass="entr" presetSubtype="0" fill="hold" grpId="0" nodeType="afterEffect">
                                  <p:stCondLst>
                                    <p:cond delay="10"/>
                                  </p:stCondLst>
                                  <p:childTnLst>
                                    <p:set>
                                      <p:cBhvr>
                                        <p:cTn id="75" dur="1" fill="hold">
                                          <p:stCondLst>
                                            <p:cond delay="250"/>
                                          </p:stCondLst>
                                        </p:cTn>
                                        <p:tgtEl>
                                          <p:spTgt spid="134224"/>
                                        </p:tgtEl>
                                        <p:attrNameLst>
                                          <p:attrName>style.visibility</p:attrName>
                                        </p:attrNameLst>
                                      </p:cBhvr>
                                      <p:to>
                                        <p:strVal val="visible"/>
                                      </p:to>
                                    </p:set>
                                  </p:childTnLst>
                                </p:cTn>
                              </p:par>
                            </p:childTnLst>
                          </p:cTn>
                        </p:par>
                        <p:par>
                          <p:cTn id="76" fill="hold">
                            <p:stCondLst>
                              <p:cond delay="4100"/>
                            </p:stCondLst>
                            <p:childTnLst>
                              <p:par>
                                <p:cTn id="77" presetID="1" presetClass="entr" presetSubtype="0" fill="hold" grpId="0" nodeType="afterEffect">
                                  <p:stCondLst>
                                    <p:cond delay="10"/>
                                  </p:stCondLst>
                                  <p:childTnLst>
                                    <p:set>
                                      <p:cBhvr>
                                        <p:cTn id="78" dur="1" fill="hold">
                                          <p:stCondLst>
                                            <p:cond delay="250"/>
                                          </p:stCondLst>
                                        </p:cTn>
                                        <p:tgtEl>
                                          <p:spTgt spid="134225"/>
                                        </p:tgtEl>
                                        <p:attrNameLst>
                                          <p:attrName>style.visibility</p:attrName>
                                        </p:attrNameLst>
                                      </p:cBhvr>
                                      <p:to>
                                        <p:strVal val="visible"/>
                                      </p:to>
                                    </p:set>
                                  </p:childTnLst>
                                </p:cTn>
                              </p:par>
                            </p:childTnLst>
                          </p:cTn>
                        </p:par>
                        <p:par>
                          <p:cTn id="79" fill="hold">
                            <p:stCondLst>
                              <p:cond delay="4700"/>
                            </p:stCondLst>
                            <p:childTnLst>
                              <p:par>
                                <p:cTn id="80" presetID="1" presetClass="entr" presetSubtype="0" fill="hold" grpId="0" nodeType="afterEffect">
                                  <p:stCondLst>
                                    <p:cond delay="10"/>
                                  </p:stCondLst>
                                  <p:childTnLst>
                                    <p:set>
                                      <p:cBhvr>
                                        <p:cTn id="81" dur="1" fill="hold">
                                          <p:stCondLst>
                                            <p:cond delay="250"/>
                                          </p:stCondLst>
                                        </p:cTn>
                                        <p:tgtEl>
                                          <p:spTgt spid="134226"/>
                                        </p:tgtEl>
                                        <p:attrNameLst>
                                          <p:attrName>style.visibility</p:attrName>
                                        </p:attrNameLst>
                                      </p:cBhvr>
                                      <p:to>
                                        <p:strVal val="visible"/>
                                      </p:to>
                                    </p:set>
                                  </p:childTnLst>
                                </p:cTn>
                              </p:par>
                            </p:childTnLst>
                          </p:cTn>
                        </p:par>
                        <p:par>
                          <p:cTn id="82" fill="hold">
                            <p:stCondLst>
                              <p:cond delay="5300"/>
                            </p:stCondLst>
                            <p:childTnLst>
                              <p:par>
                                <p:cTn id="83" presetID="1" presetClass="entr" presetSubtype="0" fill="hold" grpId="0" nodeType="afterEffect">
                                  <p:stCondLst>
                                    <p:cond delay="10"/>
                                  </p:stCondLst>
                                  <p:childTnLst>
                                    <p:set>
                                      <p:cBhvr>
                                        <p:cTn id="84" dur="1" fill="hold">
                                          <p:stCondLst>
                                            <p:cond delay="250"/>
                                          </p:stCondLst>
                                        </p:cTn>
                                        <p:tgtEl>
                                          <p:spTgt spid="134227"/>
                                        </p:tgtEl>
                                        <p:attrNameLst>
                                          <p:attrName>style.visibility</p:attrName>
                                        </p:attrNameLst>
                                      </p:cBhvr>
                                      <p:to>
                                        <p:strVal val="visible"/>
                                      </p:to>
                                    </p:set>
                                  </p:childTnLst>
                                </p:cTn>
                              </p:par>
                            </p:childTnLst>
                          </p:cTn>
                        </p:par>
                        <p:par>
                          <p:cTn id="85" fill="hold">
                            <p:stCondLst>
                              <p:cond delay="5900"/>
                            </p:stCondLst>
                            <p:childTnLst>
                              <p:par>
                                <p:cTn id="86" presetID="1" presetClass="entr" presetSubtype="0" fill="hold" grpId="0" nodeType="afterEffect">
                                  <p:stCondLst>
                                    <p:cond delay="10"/>
                                  </p:stCondLst>
                                  <p:childTnLst>
                                    <p:set>
                                      <p:cBhvr>
                                        <p:cTn id="87" dur="1" fill="hold">
                                          <p:stCondLst>
                                            <p:cond delay="250"/>
                                          </p:stCondLst>
                                        </p:cTn>
                                        <p:tgtEl>
                                          <p:spTgt spid="134228"/>
                                        </p:tgtEl>
                                        <p:attrNameLst>
                                          <p:attrName>style.visibility</p:attrName>
                                        </p:attrNameLst>
                                      </p:cBhvr>
                                      <p:to>
                                        <p:strVal val="visible"/>
                                      </p:to>
                                    </p:set>
                                  </p:childTnLst>
                                </p:cTn>
                              </p:par>
                            </p:childTnLst>
                          </p:cTn>
                        </p:par>
                        <p:par>
                          <p:cTn id="88" fill="hold">
                            <p:stCondLst>
                              <p:cond delay="6500"/>
                            </p:stCondLst>
                            <p:childTnLst>
                              <p:par>
                                <p:cTn id="89" presetID="1" presetClass="entr" presetSubtype="0" fill="hold" grpId="0" nodeType="afterEffect">
                                  <p:stCondLst>
                                    <p:cond delay="10"/>
                                  </p:stCondLst>
                                  <p:childTnLst>
                                    <p:set>
                                      <p:cBhvr>
                                        <p:cTn id="90" dur="1" fill="hold">
                                          <p:stCondLst>
                                            <p:cond delay="250"/>
                                          </p:stCondLst>
                                        </p:cTn>
                                        <p:tgtEl>
                                          <p:spTgt spid="134229"/>
                                        </p:tgtEl>
                                        <p:attrNameLst>
                                          <p:attrName>style.visibility</p:attrName>
                                        </p:attrNameLst>
                                      </p:cBhvr>
                                      <p:to>
                                        <p:strVal val="visible"/>
                                      </p:to>
                                    </p:set>
                                  </p:childTnLst>
                                </p:cTn>
                              </p:par>
                            </p:childTnLst>
                          </p:cTn>
                        </p:par>
                        <p:par>
                          <p:cTn id="91" fill="hold">
                            <p:stCondLst>
                              <p:cond delay="7100"/>
                            </p:stCondLst>
                            <p:childTnLst>
                              <p:par>
                                <p:cTn id="92" presetID="1" presetClass="entr" presetSubtype="0" fill="hold" grpId="0" nodeType="afterEffect">
                                  <p:stCondLst>
                                    <p:cond delay="10"/>
                                  </p:stCondLst>
                                  <p:childTnLst>
                                    <p:set>
                                      <p:cBhvr>
                                        <p:cTn id="93" dur="1" fill="hold">
                                          <p:stCondLst>
                                            <p:cond delay="250"/>
                                          </p:stCondLst>
                                        </p:cTn>
                                        <p:tgtEl>
                                          <p:spTgt spid="134230"/>
                                        </p:tgtEl>
                                        <p:attrNameLst>
                                          <p:attrName>style.visibility</p:attrName>
                                        </p:attrNameLst>
                                      </p:cBhvr>
                                      <p:to>
                                        <p:strVal val="visible"/>
                                      </p:to>
                                    </p:set>
                                  </p:childTnLst>
                                </p:cTn>
                              </p:par>
                            </p:childTnLst>
                          </p:cTn>
                        </p:par>
                        <p:par>
                          <p:cTn id="94" fill="hold">
                            <p:stCondLst>
                              <p:cond delay="7700"/>
                            </p:stCondLst>
                            <p:childTnLst>
                              <p:par>
                                <p:cTn id="95" presetID="1" presetClass="entr" presetSubtype="0" fill="hold" grpId="0" nodeType="afterEffect">
                                  <p:stCondLst>
                                    <p:cond delay="10"/>
                                  </p:stCondLst>
                                  <p:childTnLst>
                                    <p:set>
                                      <p:cBhvr>
                                        <p:cTn id="96" dur="1" fill="hold">
                                          <p:stCondLst>
                                            <p:cond delay="250"/>
                                          </p:stCondLst>
                                        </p:cTn>
                                        <p:tgtEl>
                                          <p:spTgt spid="134231"/>
                                        </p:tgtEl>
                                        <p:attrNameLst>
                                          <p:attrName>style.visibility</p:attrName>
                                        </p:attrNameLst>
                                      </p:cBhvr>
                                      <p:to>
                                        <p:strVal val="visible"/>
                                      </p:to>
                                    </p:set>
                                  </p:childTnLst>
                                </p:cTn>
                              </p:par>
                            </p:childTnLst>
                          </p:cTn>
                        </p:par>
                        <p:par>
                          <p:cTn id="97" fill="hold">
                            <p:stCondLst>
                              <p:cond delay="8300"/>
                            </p:stCondLst>
                            <p:childTnLst>
                              <p:par>
                                <p:cTn id="98" presetID="1" presetClass="entr" presetSubtype="0" fill="hold" grpId="0" nodeType="afterEffect">
                                  <p:stCondLst>
                                    <p:cond delay="10"/>
                                  </p:stCondLst>
                                  <p:childTnLst>
                                    <p:set>
                                      <p:cBhvr>
                                        <p:cTn id="99" dur="1" fill="hold">
                                          <p:stCondLst>
                                            <p:cond delay="250"/>
                                          </p:stCondLst>
                                        </p:cTn>
                                        <p:tgtEl>
                                          <p:spTgt spid="134232"/>
                                        </p:tgtEl>
                                        <p:attrNameLst>
                                          <p:attrName>style.visibility</p:attrName>
                                        </p:attrNameLst>
                                      </p:cBhvr>
                                      <p:to>
                                        <p:strVal val="visible"/>
                                      </p:to>
                                    </p:set>
                                  </p:childTnLst>
                                </p:cTn>
                              </p:par>
                            </p:childTnLst>
                          </p:cTn>
                        </p:par>
                        <p:par>
                          <p:cTn id="100" fill="hold">
                            <p:stCondLst>
                              <p:cond delay="8900"/>
                            </p:stCondLst>
                            <p:childTnLst>
                              <p:par>
                                <p:cTn id="101" presetID="1" presetClass="entr" presetSubtype="0" fill="hold" grpId="0" nodeType="afterEffect">
                                  <p:stCondLst>
                                    <p:cond delay="10"/>
                                  </p:stCondLst>
                                  <p:childTnLst>
                                    <p:set>
                                      <p:cBhvr>
                                        <p:cTn id="102" dur="1" fill="hold">
                                          <p:stCondLst>
                                            <p:cond delay="250"/>
                                          </p:stCondLst>
                                        </p:cTn>
                                        <p:tgtEl>
                                          <p:spTgt spid="134233"/>
                                        </p:tgtEl>
                                        <p:attrNameLst>
                                          <p:attrName>style.visibility</p:attrName>
                                        </p:attrNameLst>
                                      </p:cBhvr>
                                      <p:to>
                                        <p:strVal val="visible"/>
                                      </p:to>
                                    </p:set>
                                  </p:childTnLst>
                                </p:cTn>
                              </p:par>
                            </p:childTnLst>
                          </p:cTn>
                        </p:par>
                        <p:par>
                          <p:cTn id="103" fill="hold">
                            <p:stCondLst>
                              <p:cond delay="9500"/>
                            </p:stCondLst>
                            <p:childTnLst>
                              <p:par>
                                <p:cTn id="104" presetID="1" presetClass="entr" presetSubtype="0" fill="hold" grpId="0" nodeType="afterEffect">
                                  <p:stCondLst>
                                    <p:cond delay="10"/>
                                  </p:stCondLst>
                                  <p:childTnLst>
                                    <p:set>
                                      <p:cBhvr>
                                        <p:cTn id="105" dur="1" fill="hold">
                                          <p:stCondLst>
                                            <p:cond delay="250"/>
                                          </p:stCondLst>
                                        </p:cTn>
                                        <p:tgtEl>
                                          <p:spTgt spid="134234"/>
                                        </p:tgtEl>
                                        <p:attrNameLst>
                                          <p:attrName>style.visibility</p:attrName>
                                        </p:attrNameLst>
                                      </p:cBhvr>
                                      <p:to>
                                        <p:strVal val="visible"/>
                                      </p:to>
                                    </p:set>
                                  </p:childTnLst>
                                </p:cTn>
                              </p:par>
                            </p:childTnLst>
                          </p:cTn>
                        </p:par>
                        <p:par>
                          <p:cTn id="106" fill="hold">
                            <p:stCondLst>
                              <p:cond delay="10100"/>
                            </p:stCondLst>
                            <p:childTnLst>
                              <p:par>
                                <p:cTn id="107" presetID="1" presetClass="entr" presetSubtype="0" fill="hold" grpId="0" nodeType="afterEffect">
                                  <p:stCondLst>
                                    <p:cond delay="10"/>
                                  </p:stCondLst>
                                  <p:childTnLst>
                                    <p:set>
                                      <p:cBhvr>
                                        <p:cTn id="108" dur="1" fill="hold">
                                          <p:stCondLst>
                                            <p:cond delay="250"/>
                                          </p:stCondLst>
                                        </p:cTn>
                                        <p:tgtEl>
                                          <p:spTgt spid="134235"/>
                                        </p:tgtEl>
                                        <p:attrNameLst>
                                          <p:attrName>style.visibility</p:attrName>
                                        </p:attrNameLst>
                                      </p:cBhvr>
                                      <p:to>
                                        <p:strVal val="visible"/>
                                      </p:to>
                                    </p:set>
                                  </p:childTnLst>
                                </p:cTn>
                              </p:par>
                            </p:childTnLst>
                          </p:cTn>
                        </p:par>
                        <p:par>
                          <p:cTn id="109" fill="hold">
                            <p:stCondLst>
                              <p:cond delay="10700"/>
                            </p:stCondLst>
                            <p:childTnLst>
                              <p:par>
                                <p:cTn id="110" presetID="1" presetClass="entr" presetSubtype="0" fill="hold" grpId="0" nodeType="afterEffect">
                                  <p:stCondLst>
                                    <p:cond delay="10"/>
                                  </p:stCondLst>
                                  <p:childTnLst>
                                    <p:set>
                                      <p:cBhvr>
                                        <p:cTn id="111" dur="1" fill="hold">
                                          <p:stCondLst>
                                            <p:cond delay="250"/>
                                          </p:stCondLst>
                                        </p:cTn>
                                        <p:tgtEl>
                                          <p:spTgt spid="134236"/>
                                        </p:tgtEl>
                                        <p:attrNameLst>
                                          <p:attrName>style.visibility</p:attrName>
                                        </p:attrNameLst>
                                      </p:cBhvr>
                                      <p:to>
                                        <p:strVal val="visible"/>
                                      </p:to>
                                    </p:set>
                                  </p:childTnLst>
                                </p:cTn>
                              </p:par>
                            </p:childTnLst>
                          </p:cTn>
                        </p:par>
                        <p:par>
                          <p:cTn id="112" fill="hold">
                            <p:stCondLst>
                              <p:cond delay="11300"/>
                            </p:stCondLst>
                            <p:childTnLst>
                              <p:par>
                                <p:cTn id="113" presetID="1" presetClass="entr" presetSubtype="0" fill="hold" grpId="0" nodeType="afterEffect">
                                  <p:stCondLst>
                                    <p:cond delay="10"/>
                                  </p:stCondLst>
                                  <p:childTnLst>
                                    <p:set>
                                      <p:cBhvr>
                                        <p:cTn id="114" dur="1" fill="hold">
                                          <p:stCondLst>
                                            <p:cond delay="250"/>
                                          </p:stCondLst>
                                        </p:cTn>
                                        <p:tgtEl>
                                          <p:spTgt spid="134237"/>
                                        </p:tgtEl>
                                        <p:attrNameLst>
                                          <p:attrName>style.visibility</p:attrName>
                                        </p:attrNameLst>
                                      </p:cBhvr>
                                      <p:to>
                                        <p:strVal val="visible"/>
                                      </p:to>
                                    </p:set>
                                  </p:childTnLst>
                                </p:cTn>
                              </p:par>
                            </p:childTnLst>
                          </p:cTn>
                        </p:par>
                        <p:par>
                          <p:cTn id="115" fill="hold">
                            <p:stCondLst>
                              <p:cond delay="11900"/>
                            </p:stCondLst>
                            <p:childTnLst>
                              <p:par>
                                <p:cTn id="116" presetID="1" presetClass="entr" presetSubtype="0" fill="hold" grpId="0" nodeType="afterEffect">
                                  <p:stCondLst>
                                    <p:cond delay="200"/>
                                  </p:stCondLst>
                                  <p:childTnLst>
                                    <p:set>
                                      <p:cBhvr>
                                        <p:cTn id="117" dur="1" fill="hold">
                                          <p:stCondLst>
                                            <p:cond delay="250"/>
                                          </p:stCondLst>
                                        </p:cTn>
                                        <p:tgtEl>
                                          <p:spTgt spid="134239"/>
                                        </p:tgtEl>
                                        <p:attrNameLst>
                                          <p:attrName>style.visibility</p:attrName>
                                        </p:attrNameLst>
                                      </p:cBhvr>
                                      <p:to>
                                        <p:strVal val="visible"/>
                                      </p:to>
                                    </p:set>
                                  </p:childTnLst>
                                </p:cTn>
                              </p:par>
                            </p:childTnLst>
                          </p:cTn>
                        </p:par>
                        <p:par>
                          <p:cTn id="118" fill="hold">
                            <p:stCondLst>
                              <p:cond delay="12600"/>
                            </p:stCondLst>
                            <p:childTnLst>
                              <p:par>
                                <p:cTn id="119" presetID="1" presetClass="entr" presetSubtype="0" fill="hold" grpId="0" nodeType="afterEffect">
                                  <p:stCondLst>
                                    <p:cond delay="200"/>
                                  </p:stCondLst>
                                  <p:childTnLst>
                                    <p:set>
                                      <p:cBhvr>
                                        <p:cTn id="120" dur="1" fill="hold">
                                          <p:stCondLst>
                                            <p:cond delay="250"/>
                                          </p:stCondLst>
                                        </p:cTn>
                                        <p:tgtEl>
                                          <p:spTgt spid="134240"/>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25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181" grpId="0" animBg="1" autoUpdateAnimBg="0"/>
      <p:bldP spid="134182" grpId="0" animBg="1" autoUpdateAnimBg="0"/>
      <p:bldP spid="134183" grpId="0" animBg="1" autoUpdateAnimBg="0"/>
      <p:bldP spid="134184" grpId="0" animBg="1" autoUpdateAnimBg="0"/>
      <p:bldP spid="134185" grpId="0" animBg="1" autoUpdateAnimBg="0"/>
      <p:bldP spid="134186" grpId="0" animBg="1" autoUpdateAnimBg="0"/>
      <p:bldP spid="134187" grpId="0" animBg="1" autoUpdateAnimBg="0"/>
      <p:bldP spid="134188" grpId="0" animBg="1" autoUpdateAnimBg="0"/>
      <p:bldP spid="134189" grpId="0" animBg="1" autoUpdateAnimBg="0"/>
      <p:bldP spid="134193" grpId="0" autoUpdateAnimBg="0"/>
      <p:bldP spid="134218" grpId="0" animBg="1" autoUpdateAnimBg="0"/>
      <p:bldP spid="134219" grpId="0" animBg="1" autoUpdateAnimBg="0"/>
      <p:bldP spid="134220" grpId="0" animBg="1" autoUpdateAnimBg="0"/>
      <p:bldP spid="134221" grpId="0" animBg="1" autoUpdateAnimBg="0"/>
      <p:bldP spid="134222" grpId="0" animBg="1" autoUpdateAnimBg="0"/>
      <p:bldP spid="134223" grpId="0" animBg="1" autoUpdateAnimBg="0"/>
      <p:bldP spid="134224" grpId="0" animBg="1" autoUpdateAnimBg="0"/>
      <p:bldP spid="134225" grpId="0" animBg="1" autoUpdateAnimBg="0"/>
      <p:bldP spid="134226" grpId="0" animBg="1" autoUpdateAnimBg="0"/>
      <p:bldP spid="134227" grpId="0" animBg="1" autoUpdateAnimBg="0"/>
      <p:bldP spid="134228" grpId="0" animBg="1" autoUpdateAnimBg="0"/>
      <p:bldP spid="134229" grpId="0" animBg="1" autoUpdateAnimBg="0"/>
      <p:bldP spid="134230" grpId="0" animBg="1" autoUpdateAnimBg="0"/>
      <p:bldP spid="134231" grpId="0" animBg="1" autoUpdateAnimBg="0"/>
      <p:bldP spid="134232" grpId="0" animBg="1" autoUpdateAnimBg="0"/>
      <p:bldP spid="134233" grpId="0" animBg="1" autoUpdateAnimBg="0"/>
      <p:bldP spid="134234" grpId="0" animBg="1" autoUpdateAnimBg="0"/>
      <p:bldP spid="134235" grpId="0" animBg="1" autoUpdateAnimBg="0"/>
      <p:bldP spid="134236" grpId="0" animBg="1" autoUpdateAnimBg="0"/>
      <p:bldP spid="134237" grpId="0" animBg="1" autoUpdateAnimBg="0"/>
      <p:bldP spid="134239" grpId="0" animBg="1" autoUpdateAnimBg="0"/>
      <p:bldP spid="134240" grpId="0" animBg="1"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0" y="76200"/>
            <a:ext cx="91440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a:lstStyle>
          <a:p>
            <a:r>
              <a:rPr lang="en-US" altLang="zh-CN" sz="4000" dirty="0">
                <a:solidFill>
                  <a:srgbClr val="FF0000"/>
                </a:solidFill>
                <a:latin typeface="Courier New" panose="02070309020205020404" pitchFamily="49" charset="0"/>
                <a:cs typeface="Courier New" panose="02070309020205020404" pitchFamily="49" charset="0"/>
              </a:rPr>
              <a:t>*p++</a:t>
            </a:r>
            <a:endParaRPr lang="en-US" sz="4000" b="0" kern="0" dirty="0">
              <a:solidFill>
                <a:srgbClr val="FF0000"/>
              </a:solidFill>
              <a:latin typeface="Courier New" panose="02070309020205020404" pitchFamily="49" charset="0"/>
              <a:cs typeface="Courier New" panose="02070309020205020404" pitchFamily="49" charset="0"/>
            </a:endParaRPr>
          </a:p>
        </p:txBody>
      </p:sp>
      <p:sp>
        <p:nvSpPr>
          <p:cNvPr id="6" name="Rectangle 73"/>
          <p:cNvSpPr/>
          <p:nvPr/>
        </p:nvSpPr>
        <p:spPr bwMode="auto">
          <a:xfrm>
            <a:off x="609600" y="1295400"/>
            <a:ext cx="7924800" cy="51054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indent="0">
              <a:buNone/>
            </a:pPr>
            <a:r>
              <a:rPr lang="en-US" altLang="zh-CN" sz="1800" dirty="0">
                <a:latin typeface="Courier New" panose="02070309020205020404" pitchFamily="49" charset="0"/>
                <a:cs typeface="Courier New" panose="02070309020205020404" pitchFamily="49" charset="0"/>
              </a:rPr>
              <a:t>#include &lt;</a:t>
            </a:r>
            <a:r>
              <a:rPr lang="en-US" altLang="zh-CN" sz="1800" dirty="0" err="1">
                <a:latin typeface="Courier New" panose="02070309020205020404" pitchFamily="49" charset="0"/>
                <a:cs typeface="Courier New" panose="02070309020205020404" pitchFamily="49" charset="0"/>
              </a:rPr>
              <a:t>iostream</a:t>
            </a:r>
            <a:r>
              <a:rPr lang="en-US" altLang="zh-CN" sz="1800" dirty="0">
                <a:latin typeface="Courier New" panose="02070309020205020404" pitchFamily="49" charset="0"/>
                <a:cs typeface="Courier New" panose="02070309020205020404" pitchFamily="49" charset="0"/>
              </a:rPr>
              <a:t>&gt;</a:t>
            </a:r>
          </a:p>
          <a:p>
            <a:pPr marL="0" indent="0">
              <a:buNone/>
            </a:pPr>
            <a:r>
              <a:rPr lang="en-US" altLang="zh-CN" sz="1800" dirty="0">
                <a:latin typeface="Courier New" panose="02070309020205020404" pitchFamily="49" charset="0"/>
                <a:cs typeface="Courier New" panose="02070309020205020404" pitchFamily="49" charset="0"/>
              </a:rPr>
              <a:t>#include &lt;string&gt;</a:t>
            </a:r>
          </a:p>
          <a:p>
            <a:pPr marL="0" indent="0">
              <a:buNone/>
            </a:pPr>
            <a:r>
              <a:rPr lang="en-US" altLang="zh-CN" sz="1800" dirty="0">
                <a:latin typeface="Courier New" panose="02070309020205020404" pitchFamily="49" charset="0"/>
                <a:cs typeface="Courier New" panose="02070309020205020404" pitchFamily="49" charset="0"/>
              </a:rPr>
              <a:t>using namespace </a:t>
            </a:r>
            <a:r>
              <a:rPr lang="en-US" altLang="zh-CN" sz="1800" dirty="0" err="1">
                <a:latin typeface="Courier New" panose="02070309020205020404" pitchFamily="49" charset="0"/>
                <a:cs typeface="Courier New" panose="02070309020205020404" pitchFamily="49" charset="0"/>
              </a:rPr>
              <a:t>std</a:t>
            </a:r>
            <a:r>
              <a:rPr lang="en-US" altLang="zh-CN" sz="1800" dirty="0">
                <a:latin typeface="Courier New" panose="02070309020205020404" pitchFamily="49" charset="0"/>
                <a:cs typeface="Courier New" panose="02070309020205020404" pitchFamily="49" charset="0"/>
              </a:rPr>
              <a:t>;</a:t>
            </a:r>
          </a:p>
          <a:p>
            <a:pPr marL="0" indent="0">
              <a:buNone/>
            </a:pPr>
            <a:endParaRPr lang="en-US" altLang="zh-CN" sz="1800" dirty="0">
              <a:latin typeface="Courier New" panose="02070309020205020404" pitchFamily="49" charset="0"/>
              <a:cs typeface="Courier New" panose="02070309020205020404" pitchFamily="49" charset="0"/>
            </a:endParaRPr>
          </a:p>
          <a:p>
            <a:pPr marL="0" indent="0">
              <a:buNone/>
            </a:pPr>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main(void)</a:t>
            </a:r>
          </a:p>
          <a:p>
            <a:pPr marL="0" indent="0">
              <a:buNone/>
            </a:pPr>
            <a:r>
              <a:rPr lang="en-US" altLang="zh-CN" sz="1800" dirty="0">
                <a:latin typeface="Courier New" panose="02070309020205020404" pitchFamily="49" charset="0"/>
                <a:cs typeface="Courier New" panose="02070309020205020404" pitchFamily="49" charset="0"/>
              </a:rPr>
              <a:t>{</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arr</a:t>
            </a:r>
            <a:r>
              <a:rPr lang="en-US" altLang="zh-CN" sz="1800" dirty="0">
                <a:latin typeface="Courier New" panose="02070309020205020404" pitchFamily="49" charset="0"/>
                <a:cs typeface="Courier New" panose="02070309020205020404" pitchFamily="49" charset="0"/>
              </a:rPr>
              <a:t>[] = {1, 2, 3, 4};</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 p = </a:t>
            </a:r>
            <a:r>
              <a:rPr lang="en-US" altLang="zh-CN" sz="1800" dirty="0" err="1">
                <a:latin typeface="Courier New" panose="02070309020205020404" pitchFamily="49" charset="0"/>
                <a:cs typeface="Courier New" panose="02070309020205020404" pitchFamily="49" charset="0"/>
              </a:rPr>
              <a:t>arr</a:t>
            </a:r>
            <a:r>
              <a:rPr lang="en-US" altLang="zh-CN" sz="1800" dirty="0">
                <a:latin typeface="Courier New" panose="02070309020205020404" pitchFamily="49" charset="0"/>
                <a:cs typeface="Courier New" panose="02070309020205020404" pitchFamily="49" charset="0"/>
              </a:rPr>
              <a:t>;</a:t>
            </a:r>
          </a:p>
          <a:p>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a = *p++;</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a:solidFill>
                  <a:srgbClr val="FF0000"/>
                </a:solidFill>
                <a:latin typeface="Courier New" panose="02070309020205020404" pitchFamily="49" charset="0"/>
                <a:cs typeface="Courier New" panose="02070309020205020404" pitchFamily="49" charset="0"/>
              </a:rPr>
              <a:t>// a = *(p++); i.e., a = *p; p = p + 1;</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int</a:t>
            </a:r>
            <a:r>
              <a:rPr lang="en-US" altLang="zh-CN" sz="1800" dirty="0">
                <a:latin typeface="Courier New" panose="02070309020205020404" pitchFamily="49" charset="0"/>
                <a:cs typeface="Courier New" panose="02070309020205020404" pitchFamily="49" charset="0"/>
              </a:rPr>
              <a:t> b = *++p;</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a:solidFill>
                  <a:srgbClr val="FF0000"/>
                </a:solidFill>
                <a:latin typeface="Courier New" panose="02070309020205020404" pitchFamily="49" charset="0"/>
                <a:cs typeface="Courier New" panose="02070309020205020404" pitchFamily="49" charset="0"/>
              </a:rPr>
              <a:t>// b = *(++p); i.e., p = p + 1; b = *p;</a:t>
            </a:r>
          </a:p>
          <a:p>
            <a:pPr marL="0" indent="0">
              <a:buNone/>
            </a:pPr>
            <a:r>
              <a:rPr lang="en-US" altLang="zh-CN" sz="1800" dirty="0">
                <a:latin typeface="Courier New" panose="02070309020205020404" pitchFamily="49" charset="0"/>
                <a:cs typeface="Courier New" panose="02070309020205020404" pitchFamily="49" charset="0"/>
              </a:rPr>
              <a:t>    </a:t>
            </a:r>
            <a:r>
              <a:rPr lang="en-US" altLang="zh-CN" sz="1800" dirty="0" err="1">
                <a:latin typeface="Courier New" panose="02070309020205020404" pitchFamily="49" charset="0"/>
                <a:cs typeface="Courier New" panose="02070309020205020404" pitchFamily="49" charset="0"/>
              </a:rPr>
              <a:t>cout</a:t>
            </a:r>
            <a:r>
              <a:rPr lang="en-US" altLang="zh-CN" sz="1800" dirty="0">
                <a:latin typeface="Courier New" panose="02070309020205020404" pitchFamily="49" charset="0"/>
                <a:cs typeface="Courier New" panose="02070309020205020404" pitchFamily="49" charset="0"/>
              </a:rPr>
              <a:t> &lt;&lt; "a = " &lt;&lt; a &lt;&lt; ", b = " &lt;&lt; b &lt;&lt; </a:t>
            </a:r>
            <a:r>
              <a:rPr lang="en-US" altLang="zh-CN" sz="1800" dirty="0" err="1">
                <a:latin typeface="Courier New" panose="02070309020205020404" pitchFamily="49" charset="0"/>
                <a:cs typeface="Courier New" panose="02070309020205020404" pitchFamily="49" charset="0"/>
              </a:rPr>
              <a:t>endl</a:t>
            </a:r>
            <a:r>
              <a:rPr lang="en-US" altLang="zh-CN" sz="1800" dirty="0">
                <a:latin typeface="Courier New" panose="02070309020205020404" pitchFamily="49" charset="0"/>
                <a:cs typeface="Courier New" panose="02070309020205020404" pitchFamily="49" charset="0"/>
              </a:rPr>
              <a:t>;</a:t>
            </a:r>
          </a:p>
          <a:p>
            <a:pPr marL="0" indent="0">
              <a:buNone/>
            </a:pPr>
            <a:r>
              <a:rPr lang="en-US" altLang="zh-CN" sz="1800" dirty="0">
                <a:latin typeface="Courier New" panose="02070309020205020404" pitchFamily="49" charset="0"/>
                <a:cs typeface="Courier New" panose="02070309020205020404" pitchFamily="49" charset="0"/>
              </a:rPr>
              <a:t>    return 0;</a:t>
            </a:r>
          </a:p>
          <a:p>
            <a:pPr marL="0" indent="0">
              <a:buNone/>
            </a:pPr>
            <a:r>
              <a:rPr lang="en-US" altLang="zh-CN" sz="1800" dirty="0">
                <a:latin typeface="Courier New" panose="02070309020205020404" pitchFamily="49" charset="0"/>
                <a:cs typeface="Courier New" panose="02070309020205020404" pitchFamily="49" charset="0"/>
              </a:rPr>
              <a:t>}</a:t>
            </a:r>
          </a:p>
          <a:p>
            <a:pPr marL="0" indent="0">
              <a:buNone/>
            </a:pPr>
            <a:endParaRPr lang="en-US" altLang="zh-CN" sz="1800" dirty="0">
              <a:latin typeface="Courier New" panose="02070309020205020404" pitchFamily="49" charset="0"/>
              <a:cs typeface="Courier New" panose="02070309020205020404" pitchFamily="49" charset="0"/>
            </a:endParaRPr>
          </a:p>
          <a:p>
            <a:pPr marL="0" indent="0">
              <a:buNone/>
            </a:pPr>
            <a:r>
              <a:rPr lang="en-US" altLang="zh-CN" sz="1800" dirty="0">
                <a:latin typeface="Courier New" panose="02070309020205020404" pitchFamily="49" charset="0"/>
                <a:cs typeface="Courier New" panose="02070309020205020404" pitchFamily="49" charset="0"/>
              </a:rPr>
              <a:t>Output:</a:t>
            </a:r>
          </a:p>
          <a:p>
            <a:pPr marL="0" indent="0">
              <a:buNone/>
            </a:pPr>
            <a:r>
              <a:rPr lang="en-US" altLang="zh-CN" sz="1800" dirty="0">
                <a:latin typeface="Courier New" panose="02070309020205020404" pitchFamily="49" charset="0"/>
                <a:cs typeface="Courier New" panose="02070309020205020404" pitchFamily="49" charset="0"/>
              </a:rPr>
              <a:t>a = 1, b = 3</a:t>
            </a:r>
            <a:endParaRPr lang="zh-CN" alt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73592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6" end="1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7" end="1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0" y="76200"/>
            <a:ext cx="91440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4000" b="1" i="0" u="none" strike="noStrike" kern="1200" cap="none" spc="0" normalizeH="0" baseline="0" noProof="0" dirty="0">
                <a:ln>
                  <a:noFill/>
                </a:ln>
                <a:solidFill>
                  <a:srgbClr val="FF0000"/>
                </a:solidFill>
                <a:effectLst/>
                <a:uLnTx/>
                <a:uFillTx/>
                <a:latin typeface="Courier New" panose="02070309020205020404" pitchFamily="49" charset="0"/>
                <a:ea typeface="+mj-ea"/>
                <a:cs typeface="Courier New" panose="02070309020205020404" pitchFamily="49" charset="0"/>
              </a:rPr>
              <a:t>*p++</a:t>
            </a:r>
            <a:endParaRPr kumimoji="0" lang="en-US" sz="4000" b="0" i="0" u="none" strike="noStrike" kern="0" cap="none" spc="0" normalizeH="0" baseline="0" noProof="0" dirty="0">
              <a:ln>
                <a:noFill/>
              </a:ln>
              <a:solidFill>
                <a:srgbClr val="FF0000"/>
              </a:solidFill>
              <a:effectLst/>
              <a:uLnTx/>
              <a:uFillTx/>
              <a:latin typeface="Courier New" panose="02070309020205020404" pitchFamily="49" charset="0"/>
              <a:ea typeface="+mj-ea"/>
              <a:cs typeface="Courier New" panose="02070309020205020404" pitchFamily="49" charset="0"/>
            </a:endParaRPr>
          </a:p>
        </p:txBody>
      </p:sp>
      <p:sp>
        <p:nvSpPr>
          <p:cNvPr id="6" name="Rectangle 73"/>
          <p:cNvSpPr/>
          <p:nvPr/>
        </p:nvSpPr>
        <p:spPr bwMode="auto">
          <a:xfrm>
            <a:off x="609600" y="1295400"/>
            <a:ext cx="7924800" cy="51054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#include &lt;</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iostream</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#include &lt;string&gt;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using namespace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std</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main(void)</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arr</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 {1, 2, 3, 4};</a:t>
            </a:r>
          </a:p>
          <a:p>
            <a:pPr lvl="0"/>
            <a:r>
              <a:rPr kumimoji="0" lang="en-US" altLang="zh-CN" sz="1800" b="1" i="0" u="none" strike="noStrike" kern="1200" cap="none" spc="0" normalizeH="0" baseline="0" noProof="0" dirty="0">
                <a:ln>
                  <a:noFill/>
                </a:ln>
                <a:solidFill>
                  <a:srgbClr val="FF0000"/>
                </a:solidFill>
                <a:effectLst/>
                <a:uLnTx/>
                <a:uFillTx/>
                <a:latin typeface="Courier New" panose="02070309020205020404" pitchFamily="49" charset="0"/>
                <a:ea typeface="+mn-ea"/>
                <a:cs typeface="Courier New" panose="02070309020205020404" pitchFamily="49" charset="0"/>
              </a:rPr>
              <a:t>    // </a:t>
            </a:r>
            <a:r>
              <a:rPr lang="en-US" sz="1800" dirty="0" err="1">
                <a:solidFill>
                  <a:srgbClr val="FF0000"/>
                </a:solidFill>
                <a:latin typeface="Courier New" charset="0"/>
              </a:rPr>
              <a:t>arr</a:t>
            </a:r>
            <a:r>
              <a:rPr lang="en-US" sz="1800" dirty="0">
                <a:solidFill>
                  <a:srgbClr val="FF0000"/>
                </a:solidFill>
                <a:latin typeface="Courier New" charset="0"/>
              </a:rPr>
              <a:t> is equivalent to &amp;</a:t>
            </a:r>
            <a:r>
              <a:rPr lang="en-US" sz="1800" dirty="0" err="1">
                <a:solidFill>
                  <a:srgbClr val="FF0000"/>
                </a:solidFill>
                <a:latin typeface="Courier New" charset="0"/>
              </a:rPr>
              <a:t>arr</a:t>
            </a:r>
            <a:r>
              <a:rPr lang="en-US" sz="1800" dirty="0">
                <a:solidFill>
                  <a:srgbClr val="FF0000"/>
                </a:solidFill>
                <a:latin typeface="Courier New" charset="0"/>
              </a:rPr>
              <a:t>[0]</a:t>
            </a:r>
            <a:endParaRPr kumimoji="0" lang="en-US" altLang="zh-CN" sz="1800" b="1" i="0" u="none" strike="noStrike" kern="1200" cap="none" spc="0" normalizeH="0" baseline="0" noProof="0" dirty="0">
              <a:ln>
                <a:noFill/>
              </a:ln>
              <a:solidFill>
                <a:srgbClr val="FF0000"/>
              </a:solidFill>
              <a:effectLst/>
              <a:uLnTx/>
              <a:uFillTx/>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a =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arr</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lvl="0"/>
            <a:r>
              <a:rPr lang="en-US" altLang="zh-CN" sz="1800" dirty="0">
                <a:solidFill>
                  <a:srgbClr val="FF0000"/>
                </a:solidFill>
                <a:latin typeface="Courier New" panose="02070309020205020404" pitchFamily="49" charset="0"/>
                <a:cs typeface="Courier New" panose="02070309020205020404" pitchFamily="49" charset="0"/>
              </a:rPr>
              <a:t>    // a = *</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 &amp;</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[0] = &amp;</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[0] + 1;</a:t>
            </a:r>
          </a:p>
          <a:p>
            <a:pPr marL="0" marR="0" lvl="0" indent="0" algn="l" defTabSz="914400" rtl="0" eaLnBrk="0" fontAlgn="base" latinLnBrk="0" hangingPunct="0">
              <a:lnSpc>
                <a:spcPct val="100000"/>
              </a:lnSpc>
              <a:spcBef>
                <a:spcPct val="0"/>
              </a:spcBef>
              <a:spcAft>
                <a:spcPct val="0"/>
              </a:spcAft>
              <a:buClrTx/>
              <a:buSzTx/>
              <a:buFontTx/>
              <a:buNone/>
              <a:tabLst/>
              <a:defRPr/>
            </a:pPr>
            <a:r>
              <a:rPr lang="en-US" altLang="zh-CN" sz="1800" dirty="0">
                <a:solidFill>
                  <a:srgbClr val="000000"/>
                </a:solidFill>
                <a:latin typeface="Courier New" panose="02070309020205020404" pitchFamily="49" charset="0"/>
                <a:cs typeface="Courier New" panose="02070309020205020404" pitchFamily="49" charset="0"/>
              </a:rPr>
              <a: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int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b =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arr</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lvl="0"/>
            <a:r>
              <a:rPr lang="en-US" altLang="zh-CN" sz="1800" dirty="0">
                <a:solidFill>
                  <a:srgbClr val="FF0000"/>
                </a:solidFill>
                <a:latin typeface="Courier New" panose="02070309020205020404" pitchFamily="49" charset="0"/>
                <a:cs typeface="Courier New" panose="02070309020205020404" pitchFamily="49" charset="0"/>
              </a:rPr>
              <a:t>    // &amp;</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[0] = &amp;</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[0] + 1; b = *</a:t>
            </a:r>
            <a:r>
              <a:rPr lang="en-US" altLang="zh-CN" sz="1800" dirty="0" err="1">
                <a:solidFill>
                  <a:srgbClr val="FF0000"/>
                </a:solidFill>
                <a:latin typeface="Courier New" panose="02070309020205020404" pitchFamily="49" charset="0"/>
                <a:cs typeface="Courier New" panose="02070309020205020404" pitchFamily="49" charset="0"/>
              </a:rPr>
              <a:t>arr</a:t>
            </a:r>
            <a:r>
              <a:rPr lang="en-US" altLang="zh-CN" sz="1800" dirty="0">
                <a:solidFill>
                  <a:srgbClr val="FF0000"/>
                </a:solidFill>
                <a:latin typeface="Courier New" panose="02070309020205020404" pitchFamily="49" charset="0"/>
                <a:cs typeface="Courier New" panose="02070309020205020404" pitchFamily="49" charset="0"/>
              </a:rPr>
              <a:t>;</a:t>
            </a:r>
            <a:endPar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cout</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&lt;&lt; "a = " &lt;&lt; a &lt;&lt; ", b = " &lt;&lt; b &lt;&lt; </a:t>
            </a:r>
            <a:r>
              <a:rPr kumimoji="0" lang="en-US" altLang="zh-CN" sz="1800" b="1" i="0" u="none" strike="noStrike" kern="1200" cap="none" spc="0" normalizeH="0" baseline="0" noProof="0" dirty="0" err="1">
                <a:ln>
                  <a:noFill/>
                </a:ln>
                <a:solidFill>
                  <a:srgbClr val="000000"/>
                </a:solidFill>
                <a:effectLst/>
                <a:uLnTx/>
                <a:uFillTx/>
                <a:latin typeface="Courier New" panose="02070309020205020404" pitchFamily="49" charset="0"/>
                <a:ea typeface="+mn-ea"/>
                <a:cs typeface="Courier New" panose="02070309020205020404" pitchFamily="49" charset="0"/>
              </a:rPr>
              <a:t>endl</a:t>
            </a: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    return 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Output: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rPr>
              <a:t>a = ?, b = ?</a:t>
            </a:r>
            <a:endParaRPr kumimoji="0" lang="zh-CN" altLang="en-US" sz="1800" b="1" i="0" u="none" strike="noStrike" kern="1200" cap="none" spc="0" normalizeH="0" baseline="0" noProof="0" dirty="0">
              <a:ln>
                <a:noFill/>
              </a:ln>
              <a:solidFill>
                <a:srgbClr val="000000"/>
              </a:solidFill>
              <a:effectLst/>
              <a:uLnTx/>
              <a:uFillTx/>
              <a:latin typeface="Courier New" panose="02070309020205020404" pitchFamily="49" charset="0"/>
              <a:ea typeface="+mn-ea"/>
              <a:cs typeface="Courier New" panose="02070309020205020404" pitchFamily="49" charset="0"/>
            </a:endParaRPr>
          </a:p>
        </p:txBody>
      </p:sp>
      <p:pic>
        <p:nvPicPr>
          <p:cNvPr id="4" name="Picture 3" descr="BlueBug.png"/>
          <p:cNvPicPr>
            <a:picLocks noChangeAspect="1"/>
          </p:cNvPicPr>
          <p:nvPr/>
        </p:nvPicPr>
        <p:blipFill>
          <a:blip r:embed="rId2"/>
          <a:stretch>
            <a:fillRect/>
          </a:stretch>
        </p:blipFill>
        <p:spPr>
          <a:xfrm>
            <a:off x="6400800" y="3581400"/>
            <a:ext cx="653797" cy="707900"/>
          </a:xfrm>
          <a:prstGeom prst="rect">
            <a:avLst/>
          </a:prstGeom>
        </p:spPr>
      </p:pic>
    </p:spTree>
    <p:extLst>
      <p:ext uri="{BB962C8B-B14F-4D97-AF65-F5344CB8AC3E}">
        <p14:creationId xmlns:p14="http://schemas.microsoft.com/office/powerpoint/2010/main" val="3061070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6" end="1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7" end="1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7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Numbers and Bases</a:t>
            </a:r>
            <a:endParaRPr lang="en-US" sz="4000" dirty="0">
              <a:solidFill>
                <a:schemeClr val="tx1"/>
              </a:solidFill>
            </a:endParaRPr>
          </a:p>
        </p:txBody>
      </p:sp>
      <p:sp>
        <p:nvSpPr>
          <p:cNvPr id="799747" name="Rectangle 3"/>
          <p:cNvSpPr>
            <a:spLocks noChangeArrowheads="1"/>
          </p:cNvSpPr>
          <p:nvPr/>
        </p:nvSpPr>
        <p:spPr bwMode="auto">
          <a:xfrm>
            <a:off x="482600" y="1155700"/>
            <a:ext cx="8128000" cy="2986088"/>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calculation at the end of the preceding slide makes it clear that the binary representation 00101010 is equivalent to the number 42.  When it is important to distinguish the base, the text uses a small subscript, like this:</a:t>
            </a:r>
          </a:p>
          <a:p>
            <a:pPr algn="ctr">
              <a:lnSpc>
                <a:spcPct val="85000"/>
              </a:lnSpc>
              <a:spcAft>
                <a:spcPts val="1200"/>
              </a:spcAft>
            </a:pPr>
            <a:r>
              <a:rPr lang="en-US" altLang="zh-CN" sz="2400" b="0" dirty="0">
                <a:solidFill>
                  <a:srgbClr val="000000"/>
                </a:solidFill>
              </a:rPr>
              <a:t>00101010</a:t>
            </a:r>
            <a:r>
              <a:rPr lang="en-US" altLang="zh-CN" sz="2400" b="0" baseline="-25000" dirty="0">
                <a:solidFill>
                  <a:srgbClr val="000000"/>
                </a:solidFill>
              </a:rPr>
              <a:t>2</a:t>
            </a:r>
            <a:r>
              <a:rPr lang="en-US" altLang="zh-CN" sz="2400" b="0" dirty="0">
                <a:solidFill>
                  <a:srgbClr val="000000"/>
                </a:solidFill>
              </a:rPr>
              <a:t>  =  42</a:t>
            </a:r>
            <a:r>
              <a:rPr lang="en-US" altLang="zh-CN" sz="2400" b="0" baseline="-25000" dirty="0">
                <a:solidFill>
                  <a:srgbClr val="000000"/>
                </a:solidFill>
              </a:rPr>
              <a:t>10</a:t>
            </a: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Although it is useful to be able to convert a number from one base to another, it is important to remember that </a:t>
            </a:r>
            <a:r>
              <a:rPr lang="en-US" altLang="zh-CN" sz="2400" b="0" dirty="0">
                <a:solidFill>
                  <a:srgbClr val="FF0000"/>
                </a:solidFill>
              </a:rPr>
              <a:t>the number remains the same.  What changes is how you write it down.</a:t>
            </a:r>
          </a:p>
        </p:txBody>
      </p:sp>
      <p:sp>
        <p:nvSpPr>
          <p:cNvPr id="799751" name="Rectangle 7"/>
          <p:cNvSpPr>
            <a:spLocks noChangeArrowheads="1"/>
          </p:cNvSpPr>
          <p:nvPr/>
        </p:nvSpPr>
        <p:spPr bwMode="auto">
          <a:xfrm>
            <a:off x="482601" y="4114800"/>
            <a:ext cx="5765800" cy="2501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number 42 is what you get if you count how many stars are in the pattern at the right.  The number is the same whether you write it in English as </a:t>
            </a:r>
            <a:r>
              <a:rPr lang="en-US" sz="2400" b="0" i="1" dirty="0">
                <a:solidFill>
                  <a:srgbClr val="000000"/>
                </a:solidFill>
              </a:rPr>
              <a:t>forty-two,</a:t>
            </a:r>
            <a:r>
              <a:rPr lang="en-US" sz="2400" b="0" dirty="0">
                <a:solidFill>
                  <a:srgbClr val="000000"/>
                </a:solidFill>
              </a:rPr>
              <a:t> in decimal as 42, or in binary as 00101010.</a:t>
            </a:r>
          </a:p>
          <a:p>
            <a:pPr marL="342900" indent="-342900">
              <a:lnSpc>
                <a:spcPct val="85000"/>
              </a:lnSpc>
              <a:spcAft>
                <a:spcPts val="1200"/>
              </a:spcAft>
              <a:buFontTx/>
              <a:buChar char="•"/>
            </a:pPr>
            <a:r>
              <a:rPr lang="en-US" altLang="zh-CN" sz="2400" b="0" dirty="0">
                <a:solidFill>
                  <a:srgbClr val="FF0000"/>
                </a:solidFill>
              </a:rPr>
              <a:t>Numbers do not have bases; representations do.</a:t>
            </a:r>
          </a:p>
        </p:txBody>
      </p:sp>
      <p:grpSp>
        <p:nvGrpSpPr>
          <p:cNvPr id="3" name="Group 8"/>
          <p:cNvGrpSpPr>
            <a:grpSpLocks/>
          </p:cNvGrpSpPr>
          <p:nvPr/>
        </p:nvGrpSpPr>
        <p:grpSpPr bwMode="auto">
          <a:xfrm>
            <a:off x="6764338" y="4191000"/>
            <a:ext cx="1693695" cy="1462088"/>
            <a:chOff x="4261" y="2704"/>
            <a:chExt cx="1123" cy="921"/>
          </a:xfrm>
        </p:grpSpPr>
        <p:sp>
          <p:nvSpPr>
            <p:cNvPr id="799753" name="AutoShape 9"/>
            <p:cNvSpPr>
              <a:spLocks noChangeArrowheads="1"/>
            </p:cNvSpPr>
            <p:nvPr/>
          </p:nvSpPr>
          <p:spPr bwMode="auto">
            <a:xfrm>
              <a:off x="4261"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4" name="AutoShape 10"/>
            <p:cNvSpPr>
              <a:spLocks noChangeArrowheads="1"/>
            </p:cNvSpPr>
            <p:nvPr/>
          </p:nvSpPr>
          <p:spPr bwMode="auto">
            <a:xfrm>
              <a:off x="4428"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5" name="AutoShape 11"/>
            <p:cNvSpPr>
              <a:spLocks noChangeArrowheads="1"/>
            </p:cNvSpPr>
            <p:nvPr/>
          </p:nvSpPr>
          <p:spPr bwMode="auto">
            <a:xfrm>
              <a:off x="4595"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6" name="AutoShape 12"/>
            <p:cNvSpPr>
              <a:spLocks noChangeArrowheads="1"/>
            </p:cNvSpPr>
            <p:nvPr/>
          </p:nvSpPr>
          <p:spPr bwMode="auto">
            <a:xfrm>
              <a:off x="4762"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7" name="AutoShape 13"/>
            <p:cNvSpPr>
              <a:spLocks noChangeArrowheads="1"/>
            </p:cNvSpPr>
            <p:nvPr/>
          </p:nvSpPr>
          <p:spPr bwMode="auto">
            <a:xfrm>
              <a:off x="4929"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8" name="AutoShape 14"/>
            <p:cNvSpPr>
              <a:spLocks noChangeArrowheads="1"/>
            </p:cNvSpPr>
            <p:nvPr/>
          </p:nvSpPr>
          <p:spPr bwMode="auto">
            <a:xfrm>
              <a:off x="5096"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59" name="AutoShape 15"/>
            <p:cNvSpPr>
              <a:spLocks noChangeArrowheads="1"/>
            </p:cNvSpPr>
            <p:nvPr/>
          </p:nvSpPr>
          <p:spPr bwMode="auto">
            <a:xfrm>
              <a:off x="5263" y="27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0" name="AutoShape 16"/>
            <p:cNvSpPr>
              <a:spLocks noChangeArrowheads="1"/>
            </p:cNvSpPr>
            <p:nvPr/>
          </p:nvSpPr>
          <p:spPr bwMode="auto">
            <a:xfrm>
              <a:off x="4261"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1" name="AutoShape 17"/>
            <p:cNvSpPr>
              <a:spLocks noChangeArrowheads="1"/>
            </p:cNvSpPr>
            <p:nvPr/>
          </p:nvSpPr>
          <p:spPr bwMode="auto">
            <a:xfrm>
              <a:off x="4428"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2" name="AutoShape 18"/>
            <p:cNvSpPr>
              <a:spLocks noChangeArrowheads="1"/>
            </p:cNvSpPr>
            <p:nvPr/>
          </p:nvSpPr>
          <p:spPr bwMode="auto">
            <a:xfrm>
              <a:off x="4595"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3" name="AutoShape 19"/>
            <p:cNvSpPr>
              <a:spLocks noChangeArrowheads="1"/>
            </p:cNvSpPr>
            <p:nvPr/>
          </p:nvSpPr>
          <p:spPr bwMode="auto">
            <a:xfrm>
              <a:off x="4762"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4" name="AutoShape 20"/>
            <p:cNvSpPr>
              <a:spLocks noChangeArrowheads="1"/>
            </p:cNvSpPr>
            <p:nvPr/>
          </p:nvSpPr>
          <p:spPr bwMode="auto">
            <a:xfrm>
              <a:off x="4929"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5" name="AutoShape 21"/>
            <p:cNvSpPr>
              <a:spLocks noChangeArrowheads="1"/>
            </p:cNvSpPr>
            <p:nvPr/>
          </p:nvSpPr>
          <p:spPr bwMode="auto">
            <a:xfrm>
              <a:off x="5096"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6" name="AutoShape 22"/>
            <p:cNvSpPr>
              <a:spLocks noChangeArrowheads="1"/>
            </p:cNvSpPr>
            <p:nvPr/>
          </p:nvSpPr>
          <p:spPr bwMode="auto">
            <a:xfrm>
              <a:off x="5263" y="286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7" name="AutoShape 23"/>
            <p:cNvSpPr>
              <a:spLocks noChangeArrowheads="1"/>
            </p:cNvSpPr>
            <p:nvPr/>
          </p:nvSpPr>
          <p:spPr bwMode="auto">
            <a:xfrm>
              <a:off x="4261"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8" name="AutoShape 24"/>
            <p:cNvSpPr>
              <a:spLocks noChangeArrowheads="1"/>
            </p:cNvSpPr>
            <p:nvPr/>
          </p:nvSpPr>
          <p:spPr bwMode="auto">
            <a:xfrm>
              <a:off x="4428"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69" name="AutoShape 25"/>
            <p:cNvSpPr>
              <a:spLocks noChangeArrowheads="1"/>
            </p:cNvSpPr>
            <p:nvPr/>
          </p:nvSpPr>
          <p:spPr bwMode="auto">
            <a:xfrm>
              <a:off x="4595"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0" name="AutoShape 26"/>
            <p:cNvSpPr>
              <a:spLocks noChangeArrowheads="1"/>
            </p:cNvSpPr>
            <p:nvPr/>
          </p:nvSpPr>
          <p:spPr bwMode="auto">
            <a:xfrm>
              <a:off x="4762"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1" name="AutoShape 27"/>
            <p:cNvSpPr>
              <a:spLocks noChangeArrowheads="1"/>
            </p:cNvSpPr>
            <p:nvPr/>
          </p:nvSpPr>
          <p:spPr bwMode="auto">
            <a:xfrm>
              <a:off x="4929"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2" name="AutoShape 28"/>
            <p:cNvSpPr>
              <a:spLocks noChangeArrowheads="1"/>
            </p:cNvSpPr>
            <p:nvPr/>
          </p:nvSpPr>
          <p:spPr bwMode="auto">
            <a:xfrm>
              <a:off x="5096"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3" name="AutoShape 29"/>
            <p:cNvSpPr>
              <a:spLocks noChangeArrowheads="1"/>
            </p:cNvSpPr>
            <p:nvPr/>
          </p:nvSpPr>
          <p:spPr bwMode="auto">
            <a:xfrm>
              <a:off x="5263" y="302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4" name="AutoShape 30"/>
            <p:cNvSpPr>
              <a:spLocks noChangeArrowheads="1"/>
            </p:cNvSpPr>
            <p:nvPr/>
          </p:nvSpPr>
          <p:spPr bwMode="auto">
            <a:xfrm>
              <a:off x="4261"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5" name="AutoShape 31"/>
            <p:cNvSpPr>
              <a:spLocks noChangeArrowheads="1"/>
            </p:cNvSpPr>
            <p:nvPr/>
          </p:nvSpPr>
          <p:spPr bwMode="auto">
            <a:xfrm>
              <a:off x="4428"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6" name="AutoShape 32"/>
            <p:cNvSpPr>
              <a:spLocks noChangeArrowheads="1"/>
            </p:cNvSpPr>
            <p:nvPr/>
          </p:nvSpPr>
          <p:spPr bwMode="auto">
            <a:xfrm>
              <a:off x="4595"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7" name="AutoShape 33"/>
            <p:cNvSpPr>
              <a:spLocks noChangeArrowheads="1"/>
            </p:cNvSpPr>
            <p:nvPr/>
          </p:nvSpPr>
          <p:spPr bwMode="auto">
            <a:xfrm>
              <a:off x="4762"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8" name="AutoShape 34"/>
            <p:cNvSpPr>
              <a:spLocks noChangeArrowheads="1"/>
            </p:cNvSpPr>
            <p:nvPr/>
          </p:nvSpPr>
          <p:spPr bwMode="auto">
            <a:xfrm>
              <a:off x="4929"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79" name="AutoShape 35"/>
            <p:cNvSpPr>
              <a:spLocks noChangeArrowheads="1"/>
            </p:cNvSpPr>
            <p:nvPr/>
          </p:nvSpPr>
          <p:spPr bwMode="auto">
            <a:xfrm>
              <a:off x="5096"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0" name="AutoShape 36"/>
            <p:cNvSpPr>
              <a:spLocks noChangeArrowheads="1"/>
            </p:cNvSpPr>
            <p:nvPr/>
          </p:nvSpPr>
          <p:spPr bwMode="auto">
            <a:xfrm>
              <a:off x="5263" y="318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1" name="AutoShape 37"/>
            <p:cNvSpPr>
              <a:spLocks noChangeArrowheads="1"/>
            </p:cNvSpPr>
            <p:nvPr/>
          </p:nvSpPr>
          <p:spPr bwMode="auto">
            <a:xfrm>
              <a:off x="4261"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2" name="AutoShape 38"/>
            <p:cNvSpPr>
              <a:spLocks noChangeArrowheads="1"/>
            </p:cNvSpPr>
            <p:nvPr/>
          </p:nvSpPr>
          <p:spPr bwMode="auto">
            <a:xfrm>
              <a:off x="4428"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3" name="AutoShape 39"/>
            <p:cNvSpPr>
              <a:spLocks noChangeArrowheads="1"/>
            </p:cNvSpPr>
            <p:nvPr/>
          </p:nvSpPr>
          <p:spPr bwMode="auto">
            <a:xfrm>
              <a:off x="4595"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4" name="AutoShape 40"/>
            <p:cNvSpPr>
              <a:spLocks noChangeArrowheads="1"/>
            </p:cNvSpPr>
            <p:nvPr/>
          </p:nvSpPr>
          <p:spPr bwMode="auto">
            <a:xfrm>
              <a:off x="4762"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5" name="AutoShape 41"/>
            <p:cNvSpPr>
              <a:spLocks noChangeArrowheads="1"/>
            </p:cNvSpPr>
            <p:nvPr/>
          </p:nvSpPr>
          <p:spPr bwMode="auto">
            <a:xfrm>
              <a:off x="4929"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6" name="AutoShape 42"/>
            <p:cNvSpPr>
              <a:spLocks noChangeArrowheads="1"/>
            </p:cNvSpPr>
            <p:nvPr/>
          </p:nvSpPr>
          <p:spPr bwMode="auto">
            <a:xfrm>
              <a:off x="5096"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7" name="AutoShape 43"/>
            <p:cNvSpPr>
              <a:spLocks noChangeArrowheads="1"/>
            </p:cNvSpPr>
            <p:nvPr/>
          </p:nvSpPr>
          <p:spPr bwMode="auto">
            <a:xfrm>
              <a:off x="5263" y="334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8" name="AutoShape 44"/>
            <p:cNvSpPr>
              <a:spLocks noChangeArrowheads="1"/>
            </p:cNvSpPr>
            <p:nvPr/>
          </p:nvSpPr>
          <p:spPr bwMode="auto">
            <a:xfrm>
              <a:off x="4261"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89" name="AutoShape 45"/>
            <p:cNvSpPr>
              <a:spLocks noChangeArrowheads="1"/>
            </p:cNvSpPr>
            <p:nvPr/>
          </p:nvSpPr>
          <p:spPr bwMode="auto">
            <a:xfrm>
              <a:off x="4428"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0" name="AutoShape 46"/>
            <p:cNvSpPr>
              <a:spLocks noChangeArrowheads="1"/>
            </p:cNvSpPr>
            <p:nvPr/>
          </p:nvSpPr>
          <p:spPr bwMode="auto">
            <a:xfrm>
              <a:off x="4595"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1" name="AutoShape 47"/>
            <p:cNvSpPr>
              <a:spLocks noChangeArrowheads="1"/>
            </p:cNvSpPr>
            <p:nvPr/>
          </p:nvSpPr>
          <p:spPr bwMode="auto">
            <a:xfrm>
              <a:off x="4762"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2" name="AutoShape 48"/>
            <p:cNvSpPr>
              <a:spLocks noChangeArrowheads="1"/>
            </p:cNvSpPr>
            <p:nvPr/>
          </p:nvSpPr>
          <p:spPr bwMode="auto">
            <a:xfrm>
              <a:off x="4929"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3" name="AutoShape 49"/>
            <p:cNvSpPr>
              <a:spLocks noChangeArrowheads="1"/>
            </p:cNvSpPr>
            <p:nvPr/>
          </p:nvSpPr>
          <p:spPr bwMode="auto">
            <a:xfrm>
              <a:off x="5096"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9794" name="AutoShape 50"/>
            <p:cNvSpPr>
              <a:spLocks noChangeArrowheads="1"/>
            </p:cNvSpPr>
            <p:nvPr/>
          </p:nvSpPr>
          <p:spPr bwMode="auto">
            <a:xfrm>
              <a:off x="5263" y="3504"/>
              <a:ext cx="121" cy="121"/>
            </a:xfrm>
            <a:prstGeom prst="star5">
              <a:avLst/>
            </a:prstGeom>
            <a:solidFill>
              <a:srgbClr val="9933CC"/>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974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9751">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9975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7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Octal and Hexadecimal Notation</a:t>
            </a:r>
            <a:endParaRPr lang="en-US" sz="4000" dirty="0">
              <a:solidFill>
                <a:schemeClr val="tx1"/>
              </a:solidFill>
            </a:endParaRPr>
          </a:p>
        </p:txBody>
      </p:sp>
      <p:sp>
        <p:nvSpPr>
          <p:cNvPr id="801795" name="Rectangle 3"/>
          <p:cNvSpPr>
            <a:spLocks noChangeArrowheads="1"/>
          </p:cNvSpPr>
          <p:nvPr/>
        </p:nvSpPr>
        <p:spPr bwMode="auto">
          <a:xfrm>
            <a:off x="482600" y="1155700"/>
            <a:ext cx="8128000" cy="5549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Because binary notation tends to get rather long, computer scientists often prefer </a:t>
            </a:r>
            <a:r>
              <a:rPr lang="en-US" sz="2400" i="1" dirty="0">
                <a:solidFill>
                  <a:srgbClr val="FF0000"/>
                </a:solidFill>
              </a:rPr>
              <a:t>octal</a:t>
            </a:r>
            <a:r>
              <a:rPr lang="en-US" sz="2400" b="0" i="1" dirty="0">
                <a:solidFill>
                  <a:srgbClr val="000000"/>
                </a:solidFill>
              </a:rPr>
              <a:t> </a:t>
            </a:r>
            <a:r>
              <a:rPr lang="en-US" sz="2400" b="0" dirty="0">
                <a:solidFill>
                  <a:srgbClr val="000000"/>
                </a:solidFill>
              </a:rPr>
              <a:t>(base 8) or </a:t>
            </a:r>
            <a:r>
              <a:rPr lang="en-US" sz="2400" i="1" dirty="0">
                <a:solidFill>
                  <a:srgbClr val="FF0000"/>
                </a:solidFill>
              </a:rPr>
              <a:t>hexadecimal</a:t>
            </a:r>
            <a:r>
              <a:rPr lang="en-US" sz="2400" b="0" i="1" dirty="0">
                <a:solidFill>
                  <a:srgbClr val="000000"/>
                </a:solidFill>
              </a:rPr>
              <a:t> </a:t>
            </a:r>
            <a:r>
              <a:rPr lang="en-US" sz="2400" b="0" dirty="0">
                <a:solidFill>
                  <a:srgbClr val="000000"/>
                </a:solidFill>
              </a:rPr>
              <a:t>(base 16) notation instead.  Octal notation uses eight digits: 0 to 7. Hexadecimal notation uses sixteen digits: 0 to 9, followed by the letters </a:t>
            </a:r>
            <a:r>
              <a:rPr lang="en-US" sz="2400" b="0" dirty="0">
                <a:solidFill>
                  <a:srgbClr val="000000"/>
                </a:solidFill>
                <a:latin typeface="Helvetica Neue"/>
              </a:rPr>
              <a:t>A</a:t>
            </a:r>
            <a:r>
              <a:rPr lang="en-US" sz="2400" b="0" dirty="0">
                <a:solidFill>
                  <a:srgbClr val="000000"/>
                </a:solidFill>
              </a:rPr>
              <a:t> through </a:t>
            </a:r>
            <a:r>
              <a:rPr lang="en-US" sz="2400" b="0" dirty="0">
                <a:solidFill>
                  <a:srgbClr val="000000"/>
                </a:solidFill>
                <a:latin typeface="Helvetica Neue"/>
              </a:rPr>
              <a:t>F</a:t>
            </a:r>
            <a:r>
              <a:rPr lang="en-US" sz="2400" b="0" dirty="0">
                <a:solidFill>
                  <a:srgbClr val="000000"/>
                </a:solidFill>
              </a:rPr>
              <a:t> to indicate the values 10 to 15.</a:t>
            </a:r>
          </a:p>
          <a:p>
            <a:pPr marL="342900" indent="-342900">
              <a:lnSpc>
                <a:spcPct val="85000"/>
              </a:lnSpc>
              <a:spcAft>
                <a:spcPts val="1200"/>
              </a:spcAft>
              <a:buFontTx/>
              <a:buChar char="•"/>
            </a:pPr>
            <a:r>
              <a:rPr lang="en-US" altLang="zh-CN" sz="2400" b="0" dirty="0">
                <a:solidFill>
                  <a:srgbClr val="000000"/>
                </a:solidFill>
              </a:rPr>
              <a:t>The following diagrams show how the number forty-two appears in both octal and hexadecimal notation:</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The advantage of using either octal or hexadecimal notation is that doing so makes it </a:t>
            </a:r>
            <a:r>
              <a:rPr lang="en-US" altLang="zh-CN" sz="2400" b="0" dirty="0">
                <a:solidFill>
                  <a:srgbClr val="FF0000"/>
                </a:solidFill>
              </a:rPr>
              <a:t>easy to translate the number back to individual bits</a:t>
            </a:r>
            <a:r>
              <a:rPr lang="en-US" altLang="zh-CN" sz="2400" b="0" dirty="0">
                <a:solidFill>
                  <a:srgbClr val="000000"/>
                </a:solidFill>
              </a:rPr>
              <a:t> because you can convert each digit separately.</a:t>
            </a:r>
          </a:p>
        </p:txBody>
      </p:sp>
      <p:grpSp>
        <p:nvGrpSpPr>
          <p:cNvPr id="2" name="Group 47"/>
          <p:cNvGrpSpPr/>
          <p:nvPr/>
        </p:nvGrpSpPr>
        <p:grpSpPr>
          <a:xfrm>
            <a:off x="1676400" y="3620710"/>
            <a:ext cx="6553200" cy="1737103"/>
            <a:chOff x="1676400" y="3620710"/>
            <a:chExt cx="6553200" cy="1737103"/>
          </a:xfrm>
        </p:grpSpPr>
        <p:sp>
          <p:nvSpPr>
            <p:cNvPr id="801798" name="Text Box 6"/>
            <p:cNvSpPr txBox="1">
              <a:spLocks noChangeArrowheads="1"/>
            </p:cNvSpPr>
            <p:nvPr/>
          </p:nvSpPr>
          <p:spPr bwMode="auto">
            <a:xfrm>
              <a:off x="3048000" y="445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2  </a:t>
              </a:r>
              <a:r>
                <a:rPr lang="en-US" sz="1600" b="0" baseline="10000" dirty="0" err="1">
                  <a:solidFill>
                    <a:srgbClr val="000000"/>
                  </a:solidFill>
                  <a:latin typeface="Helvetica Neue"/>
                </a:rPr>
                <a:t>x</a:t>
              </a:r>
              <a:endParaRPr lang="en-US" sz="1800" b="0" dirty="0">
                <a:solidFill>
                  <a:srgbClr val="000000"/>
                </a:solidFill>
              </a:endParaRPr>
            </a:p>
          </p:txBody>
        </p:sp>
        <p:sp>
          <p:nvSpPr>
            <p:cNvPr id="801800" name="Text Box 8"/>
            <p:cNvSpPr txBox="1">
              <a:spLocks noChangeArrowheads="1"/>
            </p:cNvSpPr>
            <p:nvPr/>
          </p:nvSpPr>
          <p:spPr bwMode="auto">
            <a:xfrm>
              <a:off x="3937000" y="445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dirty="0">
                  <a:solidFill>
                    <a:srgbClr val="000000"/>
                  </a:solidFill>
                </a:rPr>
                <a:t>2</a:t>
              </a:r>
            </a:p>
          </p:txBody>
        </p:sp>
        <p:sp>
          <p:nvSpPr>
            <p:cNvPr id="801801" name="Text Box 9"/>
            <p:cNvSpPr txBox="1">
              <a:spLocks noChangeArrowheads="1"/>
            </p:cNvSpPr>
            <p:nvPr/>
          </p:nvSpPr>
          <p:spPr bwMode="auto">
            <a:xfrm>
              <a:off x="3162300" y="445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1802" name="Text Box 10"/>
            <p:cNvSpPr txBox="1">
              <a:spLocks noChangeArrowheads="1"/>
            </p:cNvSpPr>
            <p:nvPr/>
          </p:nvSpPr>
          <p:spPr bwMode="auto">
            <a:xfrm>
              <a:off x="3048000" y="470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5  </a:t>
              </a:r>
              <a:r>
                <a:rPr lang="en-US" sz="1600" b="0" baseline="10000" dirty="0" err="1">
                  <a:solidFill>
                    <a:srgbClr val="000000"/>
                  </a:solidFill>
                  <a:latin typeface="Helvetica Neue"/>
                </a:rPr>
                <a:t>x</a:t>
              </a:r>
              <a:endParaRPr lang="en-US" sz="1800" b="0" dirty="0">
                <a:solidFill>
                  <a:srgbClr val="000000"/>
                </a:solidFill>
              </a:endParaRPr>
            </a:p>
          </p:txBody>
        </p:sp>
        <p:sp>
          <p:nvSpPr>
            <p:cNvPr id="801804" name="Text Box 12"/>
            <p:cNvSpPr txBox="1">
              <a:spLocks noChangeArrowheads="1"/>
            </p:cNvSpPr>
            <p:nvPr/>
          </p:nvSpPr>
          <p:spPr bwMode="auto">
            <a:xfrm>
              <a:off x="3937000" y="470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dirty="0">
                  <a:solidFill>
                    <a:srgbClr val="000000"/>
                  </a:solidFill>
                </a:rPr>
                <a:t>40</a:t>
              </a:r>
            </a:p>
          </p:txBody>
        </p:sp>
        <p:sp>
          <p:nvSpPr>
            <p:cNvPr id="801805" name="Text Box 13"/>
            <p:cNvSpPr txBox="1">
              <a:spLocks noChangeArrowheads="1"/>
            </p:cNvSpPr>
            <p:nvPr/>
          </p:nvSpPr>
          <p:spPr bwMode="auto">
            <a:xfrm>
              <a:off x="3162300" y="469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1806" name="AutoShape 14"/>
            <p:cNvCxnSpPr>
              <a:cxnSpLocks noChangeShapeType="1"/>
              <a:stCxn id="801809" idx="2"/>
              <a:endCxn id="801798" idx="1"/>
            </p:cNvCxnSpPr>
            <p:nvPr/>
          </p:nvCxnSpPr>
          <p:spPr bwMode="auto">
            <a:xfrm rot="16200000" flipH="1">
              <a:off x="2566987" y="4164013"/>
              <a:ext cx="274638" cy="685800"/>
            </a:xfrm>
            <a:prstGeom prst="bentConnector2">
              <a:avLst/>
            </a:prstGeom>
            <a:noFill/>
            <a:ln w="9525">
              <a:solidFill>
                <a:schemeClr val="tx1"/>
              </a:solidFill>
              <a:miter lim="800000"/>
              <a:headEnd/>
              <a:tailEnd type="triangle" w="med" len="med"/>
            </a:ln>
            <a:effectLst/>
          </p:spPr>
        </p:cxnSp>
        <p:cxnSp>
          <p:nvCxnSpPr>
            <p:cNvPr id="801807" name="AutoShape 15"/>
            <p:cNvCxnSpPr>
              <a:cxnSpLocks noChangeShapeType="1"/>
              <a:stCxn id="801808" idx="2"/>
              <a:endCxn id="801802" idx="1"/>
            </p:cNvCxnSpPr>
            <p:nvPr/>
          </p:nvCxnSpPr>
          <p:spPr bwMode="auto">
            <a:xfrm rot="16200000" flipH="1">
              <a:off x="2217737" y="4056063"/>
              <a:ext cx="515938" cy="1143000"/>
            </a:xfrm>
            <a:prstGeom prst="bentConnector2">
              <a:avLst/>
            </a:prstGeom>
            <a:noFill/>
            <a:ln w="9525">
              <a:solidFill>
                <a:schemeClr val="tx1"/>
              </a:solidFill>
              <a:miter lim="800000"/>
              <a:headEnd/>
              <a:tailEnd type="triangle" w="med" len="med"/>
            </a:ln>
            <a:effectLst/>
          </p:spPr>
        </p:cxnSp>
        <p:sp>
          <p:nvSpPr>
            <p:cNvPr id="801808" name="Rectangle 16"/>
            <p:cNvSpPr>
              <a:spLocks noChangeArrowheads="1"/>
            </p:cNvSpPr>
            <p:nvPr/>
          </p:nvSpPr>
          <p:spPr bwMode="auto">
            <a:xfrm>
              <a:off x="16764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5</a:t>
              </a:r>
            </a:p>
          </p:txBody>
        </p:sp>
        <p:sp>
          <p:nvSpPr>
            <p:cNvPr id="801809" name="Rectangle 17"/>
            <p:cNvSpPr>
              <a:spLocks noChangeArrowheads="1"/>
            </p:cNvSpPr>
            <p:nvPr/>
          </p:nvSpPr>
          <p:spPr bwMode="auto">
            <a:xfrm>
              <a:off x="21336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2</a:t>
              </a:r>
            </a:p>
          </p:txBody>
        </p:sp>
        <p:sp>
          <p:nvSpPr>
            <p:cNvPr id="801811" name="Line 19"/>
            <p:cNvSpPr>
              <a:spLocks noChangeShapeType="1"/>
            </p:cNvSpPr>
            <p:nvPr/>
          </p:nvSpPr>
          <p:spPr bwMode="auto">
            <a:xfrm>
              <a:off x="3978275" y="5051198"/>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1812" name="Text Box 20"/>
            <p:cNvSpPr txBox="1">
              <a:spLocks noChangeArrowheads="1"/>
            </p:cNvSpPr>
            <p:nvPr/>
          </p:nvSpPr>
          <p:spPr bwMode="auto">
            <a:xfrm>
              <a:off x="3949700" y="4991100"/>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42</a:t>
              </a:r>
            </a:p>
          </p:txBody>
        </p:sp>
        <p:sp>
          <p:nvSpPr>
            <p:cNvPr id="801813" name="Text Box 21"/>
            <p:cNvSpPr txBox="1">
              <a:spLocks noChangeArrowheads="1"/>
            </p:cNvSpPr>
            <p:nvPr/>
          </p:nvSpPr>
          <p:spPr bwMode="auto">
            <a:xfrm>
              <a:off x="6705600" y="44592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10  </a:t>
              </a:r>
              <a:r>
                <a:rPr lang="en-US" sz="1600" b="0" baseline="10000" dirty="0" err="1">
                  <a:solidFill>
                    <a:srgbClr val="000000"/>
                  </a:solidFill>
                  <a:latin typeface="Helvetica Neue"/>
                </a:rPr>
                <a:t>x</a:t>
              </a:r>
              <a:endParaRPr lang="en-US" sz="1800" b="0" dirty="0">
                <a:solidFill>
                  <a:srgbClr val="000000"/>
                </a:solidFill>
              </a:endParaRPr>
            </a:p>
          </p:txBody>
        </p:sp>
        <p:sp>
          <p:nvSpPr>
            <p:cNvPr id="801815" name="Text Box 23"/>
            <p:cNvSpPr txBox="1">
              <a:spLocks noChangeArrowheads="1"/>
            </p:cNvSpPr>
            <p:nvPr/>
          </p:nvSpPr>
          <p:spPr bwMode="auto">
            <a:xfrm>
              <a:off x="7759700" y="44592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10</a:t>
              </a:r>
            </a:p>
          </p:txBody>
        </p:sp>
        <p:sp>
          <p:nvSpPr>
            <p:cNvPr id="801816" name="Text Box 24"/>
            <p:cNvSpPr txBox="1">
              <a:spLocks noChangeArrowheads="1"/>
            </p:cNvSpPr>
            <p:nvPr/>
          </p:nvSpPr>
          <p:spPr bwMode="auto">
            <a:xfrm>
              <a:off x="6985000" y="44577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1817" name="Text Box 25"/>
            <p:cNvSpPr txBox="1">
              <a:spLocks noChangeArrowheads="1"/>
            </p:cNvSpPr>
            <p:nvPr/>
          </p:nvSpPr>
          <p:spPr bwMode="auto">
            <a:xfrm>
              <a:off x="6705600" y="4700588"/>
              <a:ext cx="1143000" cy="36671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CCFFFF"/>
                  </a:solidFill>
                </a:rPr>
                <a:t>0</a:t>
              </a:r>
              <a:r>
                <a:rPr lang="en-US" sz="1800" b="0" dirty="0">
                  <a:solidFill>
                    <a:srgbClr val="000000"/>
                  </a:solidFill>
                </a:rPr>
                <a:t>2  </a:t>
              </a:r>
              <a:r>
                <a:rPr lang="en-US" sz="1600" b="0" baseline="10000" dirty="0" err="1">
                  <a:solidFill>
                    <a:srgbClr val="000000"/>
                  </a:solidFill>
                  <a:latin typeface="Helvetica Neue"/>
                </a:rPr>
                <a:t>x</a:t>
              </a:r>
              <a:endParaRPr lang="en-US" sz="1800" b="0" dirty="0">
                <a:solidFill>
                  <a:srgbClr val="000000"/>
                </a:solidFill>
              </a:endParaRPr>
            </a:p>
          </p:txBody>
        </p:sp>
        <p:sp>
          <p:nvSpPr>
            <p:cNvPr id="801819" name="Text Box 27"/>
            <p:cNvSpPr txBox="1">
              <a:spLocks noChangeArrowheads="1"/>
            </p:cNvSpPr>
            <p:nvPr/>
          </p:nvSpPr>
          <p:spPr bwMode="auto">
            <a:xfrm>
              <a:off x="7759700" y="4700588"/>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32</a:t>
              </a:r>
            </a:p>
          </p:txBody>
        </p:sp>
        <p:sp>
          <p:nvSpPr>
            <p:cNvPr id="801820" name="Text Box 28"/>
            <p:cNvSpPr txBox="1">
              <a:spLocks noChangeArrowheads="1"/>
            </p:cNvSpPr>
            <p:nvPr/>
          </p:nvSpPr>
          <p:spPr bwMode="auto">
            <a:xfrm>
              <a:off x="6985000" y="4699000"/>
              <a:ext cx="6096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1821" name="AutoShape 29"/>
            <p:cNvCxnSpPr>
              <a:cxnSpLocks noChangeShapeType="1"/>
              <a:stCxn id="801824" idx="2"/>
              <a:endCxn id="801813" idx="1"/>
            </p:cNvCxnSpPr>
            <p:nvPr/>
          </p:nvCxnSpPr>
          <p:spPr bwMode="auto">
            <a:xfrm rot="16200000" flipH="1">
              <a:off x="6224587" y="4164013"/>
              <a:ext cx="274638" cy="685800"/>
            </a:xfrm>
            <a:prstGeom prst="bentConnector2">
              <a:avLst/>
            </a:prstGeom>
            <a:noFill/>
            <a:ln w="9525">
              <a:solidFill>
                <a:schemeClr val="tx1"/>
              </a:solidFill>
              <a:miter lim="800000"/>
              <a:headEnd/>
              <a:tailEnd type="triangle" w="med" len="med"/>
            </a:ln>
            <a:effectLst/>
          </p:spPr>
        </p:cxnSp>
        <p:cxnSp>
          <p:nvCxnSpPr>
            <p:cNvPr id="801822" name="AutoShape 30"/>
            <p:cNvCxnSpPr>
              <a:cxnSpLocks noChangeShapeType="1"/>
              <a:stCxn id="801823" idx="2"/>
              <a:endCxn id="801817" idx="1"/>
            </p:cNvCxnSpPr>
            <p:nvPr/>
          </p:nvCxnSpPr>
          <p:spPr bwMode="auto">
            <a:xfrm rot="16200000" flipH="1">
              <a:off x="5875337" y="4056063"/>
              <a:ext cx="515938" cy="1143000"/>
            </a:xfrm>
            <a:prstGeom prst="bentConnector2">
              <a:avLst/>
            </a:prstGeom>
            <a:noFill/>
            <a:ln w="9525">
              <a:solidFill>
                <a:schemeClr val="tx1"/>
              </a:solidFill>
              <a:miter lim="800000"/>
              <a:headEnd/>
              <a:tailEnd type="triangle" w="med" len="med"/>
            </a:ln>
            <a:effectLst/>
          </p:spPr>
        </p:cxnSp>
        <p:sp>
          <p:nvSpPr>
            <p:cNvPr id="801823" name="Rectangle 31"/>
            <p:cNvSpPr>
              <a:spLocks noChangeArrowheads="1"/>
            </p:cNvSpPr>
            <p:nvPr/>
          </p:nvSpPr>
          <p:spPr bwMode="auto">
            <a:xfrm>
              <a:off x="53340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2</a:t>
              </a:r>
            </a:p>
          </p:txBody>
        </p:sp>
        <p:sp>
          <p:nvSpPr>
            <p:cNvPr id="801824" name="Rectangle 32"/>
            <p:cNvSpPr>
              <a:spLocks noChangeArrowheads="1"/>
            </p:cNvSpPr>
            <p:nvPr/>
          </p:nvSpPr>
          <p:spPr bwMode="auto">
            <a:xfrm>
              <a:off x="5791200" y="3911600"/>
              <a:ext cx="457200" cy="4572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A</a:t>
              </a:r>
            </a:p>
          </p:txBody>
        </p:sp>
        <p:sp>
          <p:nvSpPr>
            <p:cNvPr id="801826" name="Line 34"/>
            <p:cNvSpPr>
              <a:spLocks noChangeShapeType="1"/>
            </p:cNvSpPr>
            <p:nvPr/>
          </p:nvSpPr>
          <p:spPr bwMode="auto">
            <a:xfrm>
              <a:off x="7800975" y="5051198"/>
              <a:ext cx="428625"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1827" name="Text Box 35"/>
            <p:cNvSpPr txBox="1">
              <a:spLocks noChangeArrowheads="1"/>
            </p:cNvSpPr>
            <p:nvPr/>
          </p:nvSpPr>
          <p:spPr bwMode="auto">
            <a:xfrm>
              <a:off x="7772400" y="4991100"/>
              <a:ext cx="457200" cy="366713"/>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42</a:t>
              </a:r>
            </a:p>
          </p:txBody>
        </p:sp>
        <p:sp>
          <p:nvSpPr>
            <p:cNvPr id="801828" name="Text Box 36"/>
            <p:cNvSpPr txBox="1">
              <a:spLocks noChangeArrowheads="1"/>
            </p:cNvSpPr>
            <p:nvPr/>
          </p:nvSpPr>
          <p:spPr bwMode="auto">
            <a:xfrm>
              <a:off x="1676400" y="3620710"/>
              <a:ext cx="914400" cy="33655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i="1" dirty="0">
                  <a:solidFill>
                    <a:srgbClr val="000000"/>
                  </a:solidFill>
                </a:rPr>
                <a:t>octal</a:t>
              </a:r>
              <a:endParaRPr lang="en-US" sz="2400" b="0" dirty="0">
                <a:solidFill>
                  <a:srgbClr val="000000"/>
                </a:solidFill>
                <a:latin typeface="Helvetica Neue"/>
              </a:endParaRPr>
            </a:p>
          </p:txBody>
        </p:sp>
        <p:sp>
          <p:nvSpPr>
            <p:cNvPr id="801829" name="Text Box 37"/>
            <p:cNvSpPr txBox="1">
              <a:spLocks noChangeArrowheads="1"/>
            </p:cNvSpPr>
            <p:nvPr/>
          </p:nvSpPr>
          <p:spPr bwMode="auto">
            <a:xfrm>
              <a:off x="5181600" y="3620710"/>
              <a:ext cx="1219200" cy="33655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600" b="0" i="1" dirty="0">
                  <a:solidFill>
                    <a:srgbClr val="000000"/>
                  </a:solidFill>
                </a:rPr>
                <a:t>hexadecimal</a:t>
              </a:r>
              <a:endParaRPr lang="en-US" sz="2400" b="0" dirty="0">
                <a:solidFill>
                  <a:srgbClr val="000000"/>
                </a:solidFill>
                <a:latin typeface="Helvetica Neue"/>
              </a:endParaRPr>
            </a:p>
          </p:txBody>
        </p:sp>
        <p:sp>
          <p:nvSpPr>
            <p:cNvPr id="41" name="TextBox 40"/>
            <p:cNvSpPr txBox="1"/>
            <p:nvPr/>
          </p:nvSpPr>
          <p:spPr>
            <a:xfrm>
              <a:off x="7407125" y="4471183"/>
              <a:ext cx="533400" cy="369332"/>
            </a:xfrm>
            <a:prstGeom prst="rect">
              <a:avLst/>
            </a:prstGeom>
            <a:noFill/>
          </p:spPr>
          <p:txBody>
            <a:bodyPr wrap="square" rtlCol="0">
              <a:spAutoFit/>
            </a:bodyPr>
            <a:lstStyle/>
            <a:p>
              <a:pPr algn="ctr"/>
              <a:r>
                <a:rPr lang="en-US" sz="1800" b="0" dirty="0">
                  <a:solidFill>
                    <a:srgbClr val="000000"/>
                  </a:solidFill>
                </a:rPr>
                <a:t>=</a:t>
              </a:r>
            </a:p>
          </p:txBody>
        </p:sp>
        <p:sp>
          <p:nvSpPr>
            <p:cNvPr id="42" name="TextBox 41"/>
            <p:cNvSpPr txBox="1"/>
            <p:nvPr/>
          </p:nvSpPr>
          <p:spPr>
            <a:xfrm>
              <a:off x="7407125" y="4720343"/>
              <a:ext cx="533400" cy="369332"/>
            </a:xfrm>
            <a:prstGeom prst="rect">
              <a:avLst/>
            </a:prstGeom>
            <a:noFill/>
          </p:spPr>
          <p:txBody>
            <a:bodyPr wrap="square" rtlCol="0">
              <a:spAutoFit/>
            </a:bodyPr>
            <a:lstStyle/>
            <a:p>
              <a:pPr algn="ctr"/>
              <a:r>
                <a:rPr lang="en-US" sz="1800" b="0" dirty="0">
                  <a:solidFill>
                    <a:srgbClr val="000000"/>
                  </a:solidFill>
                </a:rPr>
                <a:t>=</a:t>
              </a:r>
            </a:p>
          </p:txBody>
        </p:sp>
        <p:sp>
          <p:nvSpPr>
            <p:cNvPr id="43" name="TextBox 42"/>
            <p:cNvSpPr txBox="1"/>
            <p:nvPr/>
          </p:nvSpPr>
          <p:spPr>
            <a:xfrm>
              <a:off x="3581400" y="4466348"/>
              <a:ext cx="533400" cy="369332"/>
            </a:xfrm>
            <a:prstGeom prst="rect">
              <a:avLst/>
            </a:prstGeom>
            <a:noFill/>
          </p:spPr>
          <p:txBody>
            <a:bodyPr wrap="square" rtlCol="0">
              <a:spAutoFit/>
            </a:bodyPr>
            <a:lstStyle/>
            <a:p>
              <a:pPr algn="ctr"/>
              <a:r>
                <a:rPr lang="en-US" sz="1800" b="0" dirty="0">
                  <a:solidFill>
                    <a:srgbClr val="000000"/>
                  </a:solidFill>
                </a:rPr>
                <a:t>=</a:t>
              </a:r>
            </a:p>
          </p:txBody>
        </p:sp>
        <p:sp>
          <p:nvSpPr>
            <p:cNvPr id="44" name="TextBox 43"/>
            <p:cNvSpPr txBox="1"/>
            <p:nvPr/>
          </p:nvSpPr>
          <p:spPr>
            <a:xfrm>
              <a:off x="3581400" y="4715508"/>
              <a:ext cx="533400" cy="369332"/>
            </a:xfrm>
            <a:prstGeom prst="rect">
              <a:avLst/>
            </a:prstGeom>
            <a:noFill/>
          </p:spPr>
          <p:txBody>
            <a:bodyPr wrap="square" rtlCol="0">
              <a:spAutoFit/>
            </a:bodyPr>
            <a:lstStyle/>
            <a:p>
              <a:pPr algn="ctr"/>
              <a:r>
                <a:rPr lang="en-US" sz="1800" b="0" dirty="0">
                  <a:solidFill>
                    <a:srgbClr val="000000"/>
                  </a:solidFill>
                </a:rPr>
                <a:t>=</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179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0179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Exercises: Number Bases</a:t>
            </a:r>
            <a:endParaRPr lang="en-US" sz="4000" dirty="0">
              <a:solidFill>
                <a:schemeClr val="tx1"/>
              </a:solidFill>
            </a:endParaRPr>
          </a:p>
        </p:txBody>
      </p:sp>
      <p:sp>
        <p:nvSpPr>
          <p:cNvPr id="803844" name="Text Box 4"/>
          <p:cNvSpPr txBox="1">
            <a:spLocks noChangeArrowheads="1"/>
          </p:cNvSpPr>
          <p:nvPr/>
        </p:nvSpPr>
        <p:spPr bwMode="auto">
          <a:xfrm>
            <a:off x="1600200" y="1676400"/>
            <a:ext cx="16002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10001</a:t>
            </a:r>
            <a:r>
              <a:rPr lang="en-US" sz="2400" b="0" baseline="-25000">
                <a:solidFill>
                  <a:srgbClr val="000000"/>
                </a:solidFill>
              </a:rPr>
              <a:t>2</a:t>
            </a:r>
            <a:endParaRPr lang="en-US" sz="2400" b="0">
              <a:solidFill>
                <a:srgbClr val="000000"/>
              </a:solidFill>
            </a:endParaRPr>
          </a:p>
        </p:txBody>
      </p:sp>
      <p:sp>
        <p:nvSpPr>
          <p:cNvPr id="803845" name="Text Box 5"/>
          <p:cNvSpPr txBox="1">
            <a:spLocks noChangeArrowheads="1"/>
          </p:cNvSpPr>
          <p:nvPr/>
        </p:nvSpPr>
        <p:spPr bwMode="auto">
          <a:xfrm>
            <a:off x="3962400" y="1676400"/>
            <a:ext cx="762000" cy="4572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400" b="0">
                <a:solidFill>
                  <a:srgbClr val="000000"/>
                </a:solidFill>
              </a:rPr>
              <a:t>177</a:t>
            </a:r>
            <a:r>
              <a:rPr lang="en-US" sz="2400" b="0" baseline="-25000">
                <a:solidFill>
                  <a:srgbClr val="000000"/>
                </a:solidFill>
              </a:rPr>
              <a:t>8</a:t>
            </a:r>
            <a:endParaRPr lang="en-US" sz="2400" b="0">
              <a:solidFill>
                <a:srgbClr val="000000"/>
              </a:solidFill>
            </a:endParaRPr>
          </a:p>
        </p:txBody>
      </p:sp>
      <p:sp>
        <p:nvSpPr>
          <p:cNvPr id="803846" name="Text Box 6"/>
          <p:cNvSpPr txBox="1">
            <a:spLocks noChangeArrowheads="1"/>
          </p:cNvSpPr>
          <p:nvPr/>
        </p:nvSpPr>
        <p:spPr bwMode="auto">
          <a:xfrm>
            <a:off x="6172200" y="1676400"/>
            <a:ext cx="914400" cy="427038"/>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200" b="0" dirty="0">
                <a:solidFill>
                  <a:srgbClr val="000000"/>
                </a:solidFill>
                <a:latin typeface="Helvetica Neue"/>
              </a:rPr>
              <a:t>AD</a:t>
            </a:r>
            <a:r>
              <a:rPr lang="en-US" sz="2400" b="0" baseline="-25000" dirty="0">
                <a:solidFill>
                  <a:srgbClr val="000000"/>
                </a:solidFill>
              </a:rPr>
              <a:t>16</a:t>
            </a:r>
            <a:endParaRPr lang="en-US" sz="2400" b="0" dirty="0">
              <a:solidFill>
                <a:srgbClr val="000000"/>
              </a:solidFill>
            </a:endParaRPr>
          </a:p>
        </p:txBody>
      </p:sp>
      <p:grpSp>
        <p:nvGrpSpPr>
          <p:cNvPr id="2" name="Group 7"/>
          <p:cNvGrpSpPr>
            <a:grpSpLocks/>
          </p:cNvGrpSpPr>
          <p:nvPr/>
        </p:nvGrpSpPr>
        <p:grpSpPr bwMode="auto">
          <a:xfrm>
            <a:off x="990600" y="2286000"/>
            <a:ext cx="3898900" cy="2157413"/>
            <a:chOff x="624" y="1440"/>
            <a:chExt cx="2456" cy="1359"/>
          </a:xfrm>
        </p:grpSpPr>
        <p:sp>
          <p:nvSpPr>
            <p:cNvPr id="803848" name="Text Box 8"/>
            <p:cNvSpPr txBox="1">
              <a:spLocks noChangeArrowheads="1"/>
            </p:cNvSpPr>
            <p:nvPr/>
          </p:nvSpPr>
          <p:spPr bwMode="auto">
            <a:xfrm>
              <a:off x="2152" y="1785"/>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49" name="Text Box 9"/>
            <p:cNvSpPr txBox="1">
              <a:spLocks noChangeArrowheads="1"/>
            </p:cNvSpPr>
            <p:nvPr/>
          </p:nvSpPr>
          <p:spPr bwMode="auto">
            <a:xfrm>
              <a:off x="2696" y="1785"/>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0" name="Text Box 10"/>
            <p:cNvSpPr txBox="1">
              <a:spLocks noChangeArrowheads="1"/>
            </p:cNvSpPr>
            <p:nvPr/>
          </p:nvSpPr>
          <p:spPr bwMode="auto">
            <a:xfrm>
              <a:off x="2792" y="1785"/>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51" name="Text Box 11"/>
            <p:cNvSpPr txBox="1">
              <a:spLocks noChangeArrowheads="1"/>
            </p:cNvSpPr>
            <p:nvPr/>
          </p:nvSpPr>
          <p:spPr bwMode="auto">
            <a:xfrm>
              <a:off x="2288" y="1784"/>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52" name="Text Box 12"/>
            <p:cNvSpPr txBox="1">
              <a:spLocks noChangeArrowheads="1"/>
            </p:cNvSpPr>
            <p:nvPr/>
          </p:nvSpPr>
          <p:spPr bwMode="auto">
            <a:xfrm>
              <a:off x="2152" y="1937"/>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53" name="Text Box 13"/>
            <p:cNvSpPr txBox="1">
              <a:spLocks noChangeArrowheads="1"/>
            </p:cNvSpPr>
            <p:nvPr/>
          </p:nvSpPr>
          <p:spPr bwMode="auto">
            <a:xfrm>
              <a:off x="2696" y="1937"/>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4" name="Text Box 14"/>
            <p:cNvSpPr txBox="1">
              <a:spLocks noChangeArrowheads="1"/>
            </p:cNvSpPr>
            <p:nvPr/>
          </p:nvSpPr>
          <p:spPr bwMode="auto">
            <a:xfrm>
              <a:off x="2792" y="1937"/>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55" name="Text Box 15"/>
            <p:cNvSpPr txBox="1">
              <a:spLocks noChangeArrowheads="1"/>
            </p:cNvSpPr>
            <p:nvPr/>
          </p:nvSpPr>
          <p:spPr bwMode="auto">
            <a:xfrm>
              <a:off x="2288" y="1936"/>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2</a:t>
              </a:r>
            </a:p>
          </p:txBody>
        </p:sp>
        <p:sp>
          <p:nvSpPr>
            <p:cNvPr id="803856" name="Text Box 16"/>
            <p:cNvSpPr txBox="1">
              <a:spLocks noChangeArrowheads="1"/>
            </p:cNvSpPr>
            <p:nvPr/>
          </p:nvSpPr>
          <p:spPr bwMode="auto">
            <a:xfrm>
              <a:off x="2152" y="2089"/>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57" name="Text Box 17"/>
            <p:cNvSpPr txBox="1">
              <a:spLocks noChangeArrowheads="1"/>
            </p:cNvSpPr>
            <p:nvPr/>
          </p:nvSpPr>
          <p:spPr bwMode="auto">
            <a:xfrm>
              <a:off x="2696" y="2089"/>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58" name="Text Box 18"/>
            <p:cNvSpPr txBox="1">
              <a:spLocks noChangeArrowheads="1"/>
            </p:cNvSpPr>
            <p:nvPr/>
          </p:nvSpPr>
          <p:spPr bwMode="auto">
            <a:xfrm>
              <a:off x="2792" y="2089"/>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59" name="Text Box 19"/>
            <p:cNvSpPr txBox="1">
              <a:spLocks noChangeArrowheads="1"/>
            </p:cNvSpPr>
            <p:nvPr/>
          </p:nvSpPr>
          <p:spPr bwMode="auto">
            <a:xfrm>
              <a:off x="2288" y="2088"/>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4</a:t>
              </a:r>
            </a:p>
          </p:txBody>
        </p:sp>
        <p:cxnSp>
          <p:nvCxnSpPr>
            <p:cNvPr id="803860" name="AutoShape 20"/>
            <p:cNvCxnSpPr>
              <a:cxnSpLocks noChangeShapeType="1"/>
              <a:stCxn id="803877" idx="2"/>
              <a:endCxn id="803848" idx="1"/>
            </p:cNvCxnSpPr>
            <p:nvPr/>
          </p:nvCxnSpPr>
          <p:spPr bwMode="auto">
            <a:xfrm rot="16200000" flipH="1">
              <a:off x="1949" y="1699"/>
              <a:ext cx="173" cy="232"/>
            </a:xfrm>
            <a:prstGeom prst="bentConnector2">
              <a:avLst/>
            </a:prstGeom>
            <a:noFill/>
            <a:ln w="9525">
              <a:solidFill>
                <a:schemeClr val="tx1"/>
              </a:solidFill>
              <a:miter lim="800000"/>
              <a:headEnd/>
              <a:tailEnd type="triangle" w="med" len="med"/>
            </a:ln>
            <a:effectLst/>
          </p:spPr>
        </p:cxnSp>
        <p:cxnSp>
          <p:nvCxnSpPr>
            <p:cNvPr id="803861" name="AutoShape 21"/>
            <p:cNvCxnSpPr>
              <a:cxnSpLocks noChangeShapeType="1"/>
              <a:stCxn id="803876" idx="2"/>
              <a:endCxn id="803852" idx="1"/>
            </p:cNvCxnSpPr>
            <p:nvPr/>
          </p:nvCxnSpPr>
          <p:spPr bwMode="auto">
            <a:xfrm rot="16200000" flipH="1">
              <a:off x="1729" y="1631"/>
              <a:ext cx="325" cy="520"/>
            </a:xfrm>
            <a:prstGeom prst="bentConnector2">
              <a:avLst/>
            </a:prstGeom>
            <a:noFill/>
            <a:ln w="9525">
              <a:solidFill>
                <a:schemeClr val="tx1"/>
              </a:solidFill>
              <a:miter lim="800000"/>
              <a:headEnd/>
              <a:tailEnd type="triangle" w="med" len="med"/>
            </a:ln>
            <a:effectLst/>
          </p:spPr>
        </p:cxnSp>
        <p:cxnSp>
          <p:nvCxnSpPr>
            <p:cNvPr id="803862" name="AutoShape 22"/>
            <p:cNvCxnSpPr>
              <a:cxnSpLocks noChangeShapeType="1"/>
              <a:stCxn id="803875" idx="2"/>
              <a:endCxn id="803856" idx="1"/>
            </p:cNvCxnSpPr>
            <p:nvPr/>
          </p:nvCxnSpPr>
          <p:spPr bwMode="auto">
            <a:xfrm rot="16200000" flipH="1">
              <a:off x="1509" y="1563"/>
              <a:ext cx="477" cy="808"/>
            </a:xfrm>
            <a:prstGeom prst="bentConnector2">
              <a:avLst/>
            </a:prstGeom>
            <a:noFill/>
            <a:ln w="9525">
              <a:solidFill>
                <a:schemeClr val="tx1"/>
              </a:solidFill>
              <a:miter lim="800000"/>
              <a:headEnd/>
              <a:tailEnd type="triangle" w="med" len="med"/>
            </a:ln>
            <a:effectLst/>
          </p:spPr>
        </p:cxnSp>
        <p:sp>
          <p:nvSpPr>
            <p:cNvPr id="803863" name="Text Box 23"/>
            <p:cNvSpPr txBox="1">
              <a:spLocks noChangeArrowheads="1"/>
            </p:cNvSpPr>
            <p:nvPr/>
          </p:nvSpPr>
          <p:spPr bwMode="auto">
            <a:xfrm>
              <a:off x="2152" y="2241"/>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0  </a:t>
              </a:r>
              <a:r>
                <a:rPr lang="en-US" sz="1600" b="0" baseline="10000" dirty="0" err="1">
                  <a:solidFill>
                    <a:srgbClr val="000000"/>
                  </a:solidFill>
                  <a:latin typeface="Helvetica Neue"/>
                </a:rPr>
                <a:t>x</a:t>
              </a:r>
              <a:endParaRPr lang="en-US" sz="1800" b="0" dirty="0">
                <a:solidFill>
                  <a:srgbClr val="000000"/>
                </a:solidFill>
              </a:endParaRPr>
            </a:p>
          </p:txBody>
        </p:sp>
        <p:sp>
          <p:nvSpPr>
            <p:cNvPr id="803864" name="Text Box 24"/>
            <p:cNvSpPr txBox="1">
              <a:spLocks noChangeArrowheads="1"/>
            </p:cNvSpPr>
            <p:nvPr/>
          </p:nvSpPr>
          <p:spPr bwMode="auto">
            <a:xfrm>
              <a:off x="2696" y="2241"/>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65" name="Text Box 25"/>
            <p:cNvSpPr txBox="1">
              <a:spLocks noChangeArrowheads="1"/>
            </p:cNvSpPr>
            <p:nvPr/>
          </p:nvSpPr>
          <p:spPr bwMode="auto">
            <a:xfrm>
              <a:off x="2792" y="2241"/>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0</a:t>
              </a:r>
            </a:p>
          </p:txBody>
        </p:sp>
        <p:sp>
          <p:nvSpPr>
            <p:cNvPr id="803866" name="Text Box 26"/>
            <p:cNvSpPr txBox="1">
              <a:spLocks noChangeArrowheads="1"/>
            </p:cNvSpPr>
            <p:nvPr/>
          </p:nvSpPr>
          <p:spPr bwMode="auto">
            <a:xfrm>
              <a:off x="2288" y="2240"/>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3867" name="AutoShape 27"/>
            <p:cNvCxnSpPr>
              <a:cxnSpLocks noChangeShapeType="1"/>
              <a:stCxn id="803874" idx="2"/>
              <a:endCxn id="803863" idx="1"/>
            </p:cNvCxnSpPr>
            <p:nvPr/>
          </p:nvCxnSpPr>
          <p:spPr bwMode="auto">
            <a:xfrm rot="16200000" flipH="1">
              <a:off x="1289" y="1495"/>
              <a:ext cx="629" cy="1096"/>
            </a:xfrm>
            <a:prstGeom prst="bentConnector2">
              <a:avLst/>
            </a:prstGeom>
            <a:noFill/>
            <a:ln w="9525">
              <a:solidFill>
                <a:schemeClr val="tx1"/>
              </a:solidFill>
              <a:miter lim="800000"/>
              <a:headEnd/>
              <a:tailEnd type="triangle" w="med" len="med"/>
            </a:ln>
            <a:effectLst/>
          </p:spPr>
        </p:cxnSp>
        <p:sp>
          <p:nvSpPr>
            <p:cNvPr id="803868" name="Text Box 28"/>
            <p:cNvSpPr txBox="1">
              <a:spLocks noChangeArrowheads="1"/>
            </p:cNvSpPr>
            <p:nvPr/>
          </p:nvSpPr>
          <p:spPr bwMode="auto">
            <a:xfrm>
              <a:off x="2152" y="2393"/>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69" name="Text Box 29"/>
            <p:cNvSpPr txBox="1">
              <a:spLocks noChangeArrowheads="1"/>
            </p:cNvSpPr>
            <p:nvPr/>
          </p:nvSpPr>
          <p:spPr bwMode="auto">
            <a:xfrm>
              <a:off x="2696" y="2393"/>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70" name="Text Box 30"/>
            <p:cNvSpPr txBox="1">
              <a:spLocks noChangeArrowheads="1"/>
            </p:cNvSpPr>
            <p:nvPr/>
          </p:nvSpPr>
          <p:spPr bwMode="auto">
            <a:xfrm>
              <a:off x="2792" y="2393"/>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71" name="Text Box 31"/>
            <p:cNvSpPr txBox="1">
              <a:spLocks noChangeArrowheads="1"/>
            </p:cNvSpPr>
            <p:nvPr/>
          </p:nvSpPr>
          <p:spPr bwMode="auto">
            <a:xfrm>
              <a:off x="2288" y="2392"/>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3872" name="AutoShape 32"/>
            <p:cNvCxnSpPr>
              <a:cxnSpLocks noChangeShapeType="1"/>
              <a:stCxn id="803873" idx="2"/>
              <a:endCxn id="803868" idx="1"/>
            </p:cNvCxnSpPr>
            <p:nvPr/>
          </p:nvCxnSpPr>
          <p:spPr bwMode="auto">
            <a:xfrm rot="16200000" flipH="1">
              <a:off x="1069" y="1427"/>
              <a:ext cx="781" cy="1384"/>
            </a:xfrm>
            <a:prstGeom prst="bentConnector2">
              <a:avLst/>
            </a:prstGeom>
            <a:noFill/>
            <a:ln w="9525">
              <a:solidFill>
                <a:schemeClr val="tx1"/>
              </a:solidFill>
              <a:miter lim="800000"/>
              <a:headEnd/>
              <a:tailEnd type="triangle" w="med" len="med"/>
            </a:ln>
            <a:effectLst/>
          </p:spPr>
        </p:cxnSp>
        <p:sp>
          <p:nvSpPr>
            <p:cNvPr id="803873" name="Rectangle 33"/>
            <p:cNvSpPr>
              <a:spLocks noChangeArrowheads="1"/>
            </p:cNvSpPr>
            <p:nvPr/>
          </p:nvSpPr>
          <p:spPr bwMode="auto">
            <a:xfrm>
              <a:off x="624"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874" name="Rectangle 34"/>
            <p:cNvSpPr>
              <a:spLocks noChangeArrowheads="1"/>
            </p:cNvSpPr>
            <p:nvPr/>
          </p:nvSpPr>
          <p:spPr bwMode="auto">
            <a:xfrm>
              <a:off x="912"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5" name="Rectangle 35"/>
            <p:cNvSpPr>
              <a:spLocks noChangeArrowheads="1"/>
            </p:cNvSpPr>
            <p:nvPr/>
          </p:nvSpPr>
          <p:spPr bwMode="auto">
            <a:xfrm>
              <a:off x="1200"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6" name="Rectangle 36"/>
            <p:cNvSpPr>
              <a:spLocks noChangeArrowheads="1"/>
            </p:cNvSpPr>
            <p:nvPr/>
          </p:nvSpPr>
          <p:spPr bwMode="auto">
            <a:xfrm>
              <a:off x="1488"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877" name="Rectangle 37"/>
            <p:cNvSpPr>
              <a:spLocks noChangeArrowheads="1"/>
            </p:cNvSpPr>
            <p:nvPr/>
          </p:nvSpPr>
          <p:spPr bwMode="auto">
            <a:xfrm>
              <a:off x="1776" y="144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grpSp>
          <p:nvGrpSpPr>
            <p:cNvPr id="3" name="Group 38"/>
            <p:cNvGrpSpPr>
              <a:grpSpLocks/>
            </p:cNvGrpSpPr>
            <p:nvPr/>
          </p:nvGrpSpPr>
          <p:grpSpPr bwMode="auto">
            <a:xfrm>
              <a:off x="2792" y="2568"/>
              <a:ext cx="288" cy="231"/>
              <a:chOff x="4992" y="3945"/>
              <a:chExt cx="288" cy="231"/>
            </a:xfrm>
          </p:grpSpPr>
          <p:sp>
            <p:nvSpPr>
              <p:cNvPr id="803879" name="Line 39"/>
              <p:cNvSpPr>
                <a:spLocks noChangeShapeType="1"/>
              </p:cNvSpPr>
              <p:nvPr/>
            </p:nvSpPr>
            <p:spPr bwMode="auto">
              <a:xfrm>
                <a:off x="5010" y="3975"/>
                <a:ext cx="27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880" name="Text Box 40"/>
              <p:cNvSpPr txBox="1">
                <a:spLocks noChangeArrowheads="1"/>
              </p:cNvSpPr>
              <p:nvPr/>
            </p:nvSpPr>
            <p:spPr bwMode="auto">
              <a:xfrm>
                <a:off x="4992" y="3945"/>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17</a:t>
                </a:r>
              </a:p>
            </p:txBody>
          </p:sp>
        </p:grpSp>
      </p:grpSp>
      <p:grpSp>
        <p:nvGrpSpPr>
          <p:cNvPr id="4" name="Group 41"/>
          <p:cNvGrpSpPr>
            <a:grpSpLocks/>
          </p:cNvGrpSpPr>
          <p:nvPr/>
        </p:nvGrpSpPr>
        <p:grpSpPr bwMode="auto">
          <a:xfrm>
            <a:off x="3657600" y="2286000"/>
            <a:ext cx="2984500" cy="1685925"/>
            <a:chOff x="768" y="2929"/>
            <a:chExt cx="1880" cy="1062"/>
          </a:xfrm>
        </p:grpSpPr>
        <p:sp>
          <p:nvSpPr>
            <p:cNvPr id="803882" name="Text Box 42"/>
            <p:cNvSpPr txBox="1">
              <a:spLocks noChangeArrowheads="1"/>
            </p:cNvSpPr>
            <p:nvPr/>
          </p:nvSpPr>
          <p:spPr bwMode="auto">
            <a:xfrm>
              <a:off x="1704" y="3274"/>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7  </a:t>
              </a:r>
              <a:r>
                <a:rPr lang="en-US" sz="1600" b="0" baseline="10000" dirty="0" err="1">
                  <a:solidFill>
                    <a:srgbClr val="000000"/>
                  </a:solidFill>
                  <a:latin typeface="Helvetica Neue"/>
                </a:rPr>
                <a:t>x</a:t>
              </a:r>
              <a:endParaRPr lang="en-US" sz="1800" b="0" dirty="0">
                <a:solidFill>
                  <a:srgbClr val="000000"/>
                </a:solidFill>
              </a:endParaRPr>
            </a:p>
          </p:txBody>
        </p:sp>
        <p:sp>
          <p:nvSpPr>
            <p:cNvPr id="803883" name="Text Box 43"/>
            <p:cNvSpPr txBox="1">
              <a:spLocks noChangeArrowheads="1"/>
            </p:cNvSpPr>
            <p:nvPr/>
          </p:nvSpPr>
          <p:spPr bwMode="auto">
            <a:xfrm>
              <a:off x="2248" y="3274"/>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84" name="Text Box 44"/>
            <p:cNvSpPr txBox="1">
              <a:spLocks noChangeArrowheads="1"/>
            </p:cNvSpPr>
            <p:nvPr/>
          </p:nvSpPr>
          <p:spPr bwMode="auto">
            <a:xfrm>
              <a:off x="2352" y="3274"/>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7</a:t>
              </a:r>
            </a:p>
          </p:txBody>
        </p:sp>
        <p:sp>
          <p:nvSpPr>
            <p:cNvPr id="803885" name="Text Box 45"/>
            <p:cNvSpPr txBox="1">
              <a:spLocks noChangeArrowheads="1"/>
            </p:cNvSpPr>
            <p:nvPr/>
          </p:nvSpPr>
          <p:spPr bwMode="auto">
            <a:xfrm>
              <a:off x="1840" y="3273"/>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886" name="Text Box 46"/>
            <p:cNvSpPr txBox="1">
              <a:spLocks noChangeArrowheads="1"/>
            </p:cNvSpPr>
            <p:nvPr/>
          </p:nvSpPr>
          <p:spPr bwMode="auto">
            <a:xfrm>
              <a:off x="1704" y="3426"/>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7  </a:t>
              </a:r>
              <a:r>
                <a:rPr lang="en-US" sz="1600" b="0" baseline="10000" dirty="0" err="1">
                  <a:solidFill>
                    <a:srgbClr val="000000"/>
                  </a:solidFill>
                  <a:latin typeface="Helvetica Neue"/>
                </a:rPr>
                <a:t>x</a:t>
              </a:r>
              <a:endParaRPr lang="en-US" sz="1800" b="0" dirty="0">
                <a:solidFill>
                  <a:srgbClr val="000000"/>
                </a:solidFill>
              </a:endParaRPr>
            </a:p>
          </p:txBody>
        </p:sp>
        <p:sp>
          <p:nvSpPr>
            <p:cNvPr id="803887" name="Text Box 47"/>
            <p:cNvSpPr txBox="1">
              <a:spLocks noChangeArrowheads="1"/>
            </p:cNvSpPr>
            <p:nvPr/>
          </p:nvSpPr>
          <p:spPr bwMode="auto">
            <a:xfrm>
              <a:off x="2248" y="3426"/>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88" name="Text Box 48"/>
            <p:cNvSpPr txBox="1">
              <a:spLocks noChangeArrowheads="1"/>
            </p:cNvSpPr>
            <p:nvPr/>
          </p:nvSpPr>
          <p:spPr bwMode="auto">
            <a:xfrm>
              <a:off x="2352" y="3426"/>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56</a:t>
              </a:r>
            </a:p>
          </p:txBody>
        </p:sp>
        <p:sp>
          <p:nvSpPr>
            <p:cNvPr id="803889" name="Text Box 49"/>
            <p:cNvSpPr txBox="1">
              <a:spLocks noChangeArrowheads="1"/>
            </p:cNvSpPr>
            <p:nvPr/>
          </p:nvSpPr>
          <p:spPr bwMode="auto">
            <a:xfrm>
              <a:off x="1840" y="3425"/>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8</a:t>
              </a:r>
            </a:p>
          </p:txBody>
        </p:sp>
        <p:cxnSp>
          <p:nvCxnSpPr>
            <p:cNvPr id="803890" name="AutoShape 50"/>
            <p:cNvCxnSpPr>
              <a:cxnSpLocks noChangeShapeType="1"/>
              <a:stCxn id="803893" idx="2"/>
              <a:endCxn id="803882" idx="1"/>
            </p:cNvCxnSpPr>
            <p:nvPr/>
          </p:nvCxnSpPr>
          <p:spPr bwMode="auto">
            <a:xfrm rot="16200000" flipH="1">
              <a:off x="1509" y="3196"/>
              <a:ext cx="173" cy="216"/>
            </a:xfrm>
            <a:prstGeom prst="bentConnector2">
              <a:avLst/>
            </a:prstGeom>
            <a:noFill/>
            <a:ln w="9525">
              <a:solidFill>
                <a:schemeClr val="tx1"/>
              </a:solidFill>
              <a:miter lim="800000"/>
              <a:headEnd/>
              <a:tailEnd type="triangle" w="med" len="med"/>
            </a:ln>
            <a:effectLst/>
          </p:spPr>
        </p:cxnSp>
        <p:cxnSp>
          <p:nvCxnSpPr>
            <p:cNvPr id="803891" name="AutoShape 51"/>
            <p:cNvCxnSpPr>
              <a:cxnSpLocks noChangeShapeType="1"/>
              <a:stCxn id="803892" idx="2"/>
              <a:endCxn id="803886" idx="1"/>
            </p:cNvCxnSpPr>
            <p:nvPr/>
          </p:nvCxnSpPr>
          <p:spPr bwMode="auto">
            <a:xfrm rot="16200000" flipH="1">
              <a:off x="1289" y="3128"/>
              <a:ext cx="325" cy="504"/>
            </a:xfrm>
            <a:prstGeom prst="bentConnector2">
              <a:avLst/>
            </a:prstGeom>
            <a:noFill/>
            <a:ln w="9525">
              <a:solidFill>
                <a:schemeClr val="tx1"/>
              </a:solidFill>
              <a:miter lim="800000"/>
              <a:headEnd/>
              <a:tailEnd type="triangle" w="med" len="med"/>
            </a:ln>
            <a:effectLst/>
          </p:spPr>
        </p:cxnSp>
        <p:sp>
          <p:nvSpPr>
            <p:cNvPr id="803892" name="Rectangle 52"/>
            <p:cNvSpPr>
              <a:spLocks noChangeArrowheads="1"/>
            </p:cNvSpPr>
            <p:nvPr/>
          </p:nvSpPr>
          <p:spPr bwMode="auto">
            <a:xfrm>
              <a:off x="1056"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7</a:t>
              </a:r>
            </a:p>
          </p:txBody>
        </p:sp>
        <p:sp>
          <p:nvSpPr>
            <p:cNvPr id="803893" name="Rectangle 53"/>
            <p:cNvSpPr>
              <a:spLocks noChangeArrowheads="1"/>
            </p:cNvSpPr>
            <p:nvPr/>
          </p:nvSpPr>
          <p:spPr bwMode="auto">
            <a:xfrm>
              <a:off x="1344"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7</a:t>
              </a:r>
            </a:p>
          </p:txBody>
        </p:sp>
        <p:sp>
          <p:nvSpPr>
            <p:cNvPr id="803894" name="Line 54"/>
            <p:cNvSpPr>
              <a:spLocks noChangeShapeType="1"/>
            </p:cNvSpPr>
            <p:nvPr/>
          </p:nvSpPr>
          <p:spPr bwMode="auto">
            <a:xfrm>
              <a:off x="2346" y="3790"/>
              <a:ext cx="26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895" name="Text Box 55"/>
            <p:cNvSpPr txBox="1">
              <a:spLocks noChangeArrowheads="1"/>
            </p:cNvSpPr>
            <p:nvPr/>
          </p:nvSpPr>
          <p:spPr bwMode="auto">
            <a:xfrm>
              <a:off x="2256" y="3760"/>
              <a:ext cx="392"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127</a:t>
              </a:r>
            </a:p>
          </p:txBody>
        </p:sp>
        <p:sp>
          <p:nvSpPr>
            <p:cNvPr id="803896" name="Rectangle 56"/>
            <p:cNvSpPr>
              <a:spLocks noChangeArrowheads="1"/>
            </p:cNvSpPr>
            <p:nvPr/>
          </p:nvSpPr>
          <p:spPr bwMode="auto">
            <a:xfrm>
              <a:off x="768"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897" name="Text Box 57"/>
            <p:cNvSpPr txBox="1">
              <a:spLocks noChangeArrowheads="1"/>
            </p:cNvSpPr>
            <p:nvPr/>
          </p:nvSpPr>
          <p:spPr bwMode="auto">
            <a:xfrm>
              <a:off x="1704" y="3578"/>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  </a:t>
              </a:r>
              <a:r>
                <a:rPr lang="en-US" sz="1600" b="0" baseline="10000" dirty="0" err="1">
                  <a:solidFill>
                    <a:srgbClr val="000000"/>
                  </a:solidFill>
                  <a:latin typeface="Helvetica Neue"/>
                </a:rPr>
                <a:t>x</a:t>
              </a:r>
              <a:endParaRPr lang="en-US" sz="1800" b="0" dirty="0">
                <a:solidFill>
                  <a:srgbClr val="000000"/>
                </a:solidFill>
              </a:endParaRPr>
            </a:p>
          </p:txBody>
        </p:sp>
        <p:sp>
          <p:nvSpPr>
            <p:cNvPr id="803898" name="Text Box 58"/>
            <p:cNvSpPr txBox="1">
              <a:spLocks noChangeArrowheads="1"/>
            </p:cNvSpPr>
            <p:nvPr/>
          </p:nvSpPr>
          <p:spPr bwMode="auto">
            <a:xfrm>
              <a:off x="2248" y="3578"/>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899" name="Text Box 59"/>
            <p:cNvSpPr txBox="1">
              <a:spLocks noChangeArrowheads="1"/>
            </p:cNvSpPr>
            <p:nvPr/>
          </p:nvSpPr>
          <p:spPr bwMode="auto">
            <a:xfrm>
              <a:off x="2352" y="3578"/>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sp>
          <p:nvSpPr>
            <p:cNvPr id="803900" name="Text Box 60"/>
            <p:cNvSpPr txBox="1">
              <a:spLocks noChangeArrowheads="1"/>
            </p:cNvSpPr>
            <p:nvPr/>
          </p:nvSpPr>
          <p:spPr bwMode="auto">
            <a:xfrm>
              <a:off x="1840" y="3577"/>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64</a:t>
              </a:r>
            </a:p>
          </p:txBody>
        </p:sp>
        <p:cxnSp>
          <p:nvCxnSpPr>
            <p:cNvPr id="803901" name="AutoShape 61"/>
            <p:cNvCxnSpPr>
              <a:cxnSpLocks noChangeShapeType="1"/>
              <a:stCxn id="803896" idx="2"/>
              <a:endCxn id="803897" idx="1"/>
            </p:cNvCxnSpPr>
            <p:nvPr/>
          </p:nvCxnSpPr>
          <p:spPr bwMode="auto">
            <a:xfrm rot="16200000" flipH="1">
              <a:off x="1069" y="3060"/>
              <a:ext cx="477" cy="792"/>
            </a:xfrm>
            <a:prstGeom prst="bentConnector2">
              <a:avLst/>
            </a:prstGeom>
            <a:noFill/>
            <a:ln w="9525">
              <a:solidFill>
                <a:schemeClr val="tx1"/>
              </a:solidFill>
              <a:miter lim="800000"/>
              <a:headEnd/>
              <a:tailEnd type="triangle" w="med" len="med"/>
            </a:ln>
            <a:effectLst/>
          </p:spPr>
        </p:cxnSp>
      </p:grpSp>
      <p:grpSp>
        <p:nvGrpSpPr>
          <p:cNvPr id="5" name="Group 62"/>
          <p:cNvGrpSpPr>
            <a:grpSpLocks/>
          </p:cNvGrpSpPr>
          <p:nvPr/>
        </p:nvGrpSpPr>
        <p:grpSpPr bwMode="auto">
          <a:xfrm>
            <a:off x="6096000" y="2290763"/>
            <a:ext cx="2628900" cy="1446212"/>
            <a:chOff x="3360" y="2929"/>
            <a:chExt cx="1656" cy="911"/>
          </a:xfrm>
        </p:grpSpPr>
        <p:sp>
          <p:nvSpPr>
            <p:cNvPr id="803903" name="Text Box 63"/>
            <p:cNvSpPr txBox="1">
              <a:spLocks noChangeArrowheads="1"/>
            </p:cNvSpPr>
            <p:nvPr/>
          </p:nvSpPr>
          <p:spPr bwMode="auto">
            <a:xfrm>
              <a:off x="4008" y="3274"/>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13  </a:t>
              </a:r>
              <a:r>
                <a:rPr lang="en-US" sz="1600" b="0" baseline="10000" dirty="0" err="1">
                  <a:solidFill>
                    <a:srgbClr val="000000"/>
                  </a:solidFill>
                  <a:latin typeface="Helvetica Neue"/>
                </a:rPr>
                <a:t>x</a:t>
              </a:r>
              <a:endParaRPr lang="en-US" sz="1800" b="0" dirty="0">
                <a:solidFill>
                  <a:srgbClr val="000000"/>
                </a:solidFill>
              </a:endParaRPr>
            </a:p>
          </p:txBody>
        </p:sp>
        <p:sp>
          <p:nvSpPr>
            <p:cNvPr id="803904" name="Text Box 64"/>
            <p:cNvSpPr txBox="1">
              <a:spLocks noChangeArrowheads="1"/>
            </p:cNvSpPr>
            <p:nvPr/>
          </p:nvSpPr>
          <p:spPr bwMode="auto">
            <a:xfrm>
              <a:off x="4592" y="3274"/>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905" name="Text Box 65"/>
            <p:cNvSpPr txBox="1">
              <a:spLocks noChangeArrowheads="1"/>
            </p:cNvSpPr>
            <p:nvPr/>
          </p:nvSpPr>
          <p:spPr bwMode="auto">
            <a:xfrm>
              <a:off x="4720" y="3274"/>
              <a:ext cx="288"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13</a:t>
              </a:r>
            </a:p>
          </p:txBody>
        </p:sp>
        <p:sp>
          <p:nvSpPr>
            <p:cNvPr id="803906" name="Text Box 66"/>
            <p:cNvSpPr txBox="1">
              <a:spLocks noChangeArrowheads="1"/>
            </p:cNvSpPr>
            <p:nvPr/>
          </p:nvSpPr>
          <p:spPr bwMode="auto">
            <a:xfrm>
              <a:off x="4184" y="3273"/>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a:t>
              </a:r>
            </a:p>
          </p:txBody>
        </p:sp>
        <p:sp>
          <p:nvSpPr>
            <p:cNvPr id="803907" name="Text Box 67"/>
            <p:cNvSpPr txBox="1">
              <a:spLocks noChangeArrowheads="1"/>
            </p:cNvSpPr>
            <p:nvPr/>
          </p:nvSpPr>
          <p:spPr bwMode="auto">
            <a:xfrm>
              <a:off x="4008" y="3426"/>
              <a:ext cx="72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10  </a:t>
              </a:r>
              <a:r>
                <a:rPr lang="en-US" sz="1600" b="0" baseline="10000" dirty="0" err="1">
                  <a:solidFill>
                    <a:srgbClr val="000000"/>
                  </a:solidFill>
                  <a:latin typeface="Helvetica Neue"/>
                </a:rPr>
                <a:t>x</a:t>
              </a:r>
              <a:endParaRPr lang="en-US" sz="1800" b="0" dirty="0">
                <a:solidFill>
                  <a:srgbClr val="000000"/>
                </a:solidFill>
              </a:endParaRPr>
            </a:p>
          </p:txBody>
        </p:sp>
        <p:sp>
          <p:nvSpPr>
            <p:cNvPr id="803908" name="Text Box 68"/>
            <p:cNvSpPr txBox="1">
              <a:spLocks noChangeArrowheads="1"/>
            </p:cNvSpPr>
            <p:nvPr/>
          </p:nvSpPr>
          <p:spPr bwMode="auto">
            <a:xfrm>
              <a:off x="4592" y="3426"/>
              <a:ext cx="96" cy="231"/>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800" b="0">
                  <a:solidFill>
                    <a:srgbClr val="000000"/>
                  </a:solidFill>
                </a:rPr>
                <a:t>= </a:t>
              </a:r>
            </a:p>
          </p:txBody>
        </p:sp>
        <p:sp>
          <p:nvSpPr>
            <p:cNvPr id="803909" name="Text Box 69"/>
            <p:cNvSpPr txBox="1">
              <a:spLocks noChangeArrowheads="1"/>
            </p:cNvSpPr>
            <p:nvPr/>
          </p:nvSpPr>
          <p:spPr bwMode="auto">
            <a:xfrm>
              <a:off x="4609" y="3426"/>
              <a:ext cx="399"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160</a:t>
              </a:r>
            </a:p>
          </p:txBody>
        </p:sp>
        <p:sp>
          <p:nvSpPr>
            <p:cNvPr id="803910" name="Text Box 70"/>
            <p:cNvSpPr txBox="1">
              <a:spLocks noChangeArrowheads="1"/>
            </p:cNvSpPr>
            <p:nvPr/>
          </p:nvSpPr>
          <p:spPr bwMode="auto">
            <a:xfrm>
              <a:off x="4184" y="3425"/>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16</a:t>
              </a:r>
            </a:p>
          </p:txBody>
        </p:sp>
        <p:cxnSp>
          <p:nvCxnSpPr>
            <p:cNvPr id="803911" name="AutoShape 71"/>
            <p:cNvCxnSpPr>
              <a:cxnSpLocks noChangeShapeType="1"/>
              <a:stCxn id="803914" idx="2"/>
              <a:endCxn id="803903" idx="1"/>
            </p:cNvCxnSpPr>
            <p:nvPr/>
          </p:nvCxnSpPr>
          <p:spPr bwMode="auto">
            <a:xfrm rot="16200000" flipH="1">
              <a:off x="3813" y="3196"/>
              <a:ext cx="173" cy="216"/>
            </a:xfrm>
            <a:prstGeom prst="bentConnector2">
              <a:avLst/>
            </a:prstGeom>
            <a:noFill/>
            <a:ln w="9525">
              <a:solidFill>
                <a:schemeClr val="tx1"/>
              </a:solidFill>
              <a:miter lim="800000"/>
              <a:headEnd/>
              <a:tailEnd type="triangle" w="med" len="med"/>
            </a:ln>
            <a:effectLst/>
          </p:spPr>
        </p:cxnSp>
        <p:cxnSp>
          <p:nvCxnSpPr>
            <p:cNvPr id="803912" name="AutoShape 72"/>
            <p:cNvCxnSpPr>
              <a:cxnSpLocks noChangeShapeType="1"/>
              <a:stCxn id="803913" idx="2"/>
              <a:endCxn id="803907" idx="1"/>
            </p:cNvCxnSpPr>
            <p:nvPr/>
          </p:nvCxnSpPr>
          <p:spPr bwMode="auto">
            <a:xfrm rot="16200000" flipH="1">
              <a:off x="3593" y="3128"/>
              <a:ext cx="325" cy="504"/>
            </a:xfrm>
            <a:prstGeom prst="bentConnector2">
              <a:avLst/>
            </a:prstGeom>
            <a:noFill/>
            <a:ln w="9525">
              <a:solidFill>
                <a:schemeClr val="tx1"/>
              </a:solidFill>
              <a:miter lim="800000"/>
              <a:headEnd/>
              <a:tailEnd type="triangle" w="med" len="med"/>
            </a:ln>
            <a:effectLst/>
          </p:spPr>
        </p:cxnSp>
        <p:sp>
          <p:nvSpPr>
            <p:cNvPr id="803913" name="Rectangle 73"/>
            <p:cNvSpPr>
              <a:spLocks noChangeArrowheads="1"/>
            </p:cNvSpPr>
            <p:nvPr/>
          </p:nvSpPr>
          <p:spPr bwMode="auto">
            <a:xfrm>
              <a:off x="3360"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A</a:t>
              </a:r>
            </a:p>
          </p:txBody>
        </p:sp>
        <p:sp>
          <p:nvSpPr>
            <p:cNvPr id="803914" name="Rectangle 74"/>
            <p:cNvSpPr>
              <a:spLocks noChangeArrowheads="1"/>
            </p:cNvSpPr>
            <p:nvPr/>
          </p:nvSpPr>
          <p:spPr bwMode="auto">
            <a:xfrm>
              <a:off x="3648" y="2929"/>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D</a:t>
              </a:r>
            </a:p>
          </p:txBody>
        </p:sp>
        <p:sp>
          <p:nvSpPr>
            <p:cNvPr id="803915" name="Line 75"/>
            <p:cNvSpPr>
              <a:spLocks noChangeShapeType="1"/>
            </p:cNvSpPr>
            <p:nvPr/>
          </p:nvSpPr>
          <p:spPr bwMode="auto">
            <a:xfrm>
              <a:off x="4746" y="3639"/>
              <a:ext cx="27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16" name="Text Box 76"/>
            <p:cNvSpPr txBox="1">
              <a:spLocks noChangeArrowheads="1"/>
            </p:cNvSpPr>
            <p:nvPr/>
          </p:nvSpPr>
          <p:spPr bwMode="auto">
            <a:xfrm>
              <a:off x="4632" y="3609"/>
              <a:ext cx="384" cy="231"/>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sz="1800" b="0">
                  <a:solidFill>
                    <a:srgbClr val="000000"/>
                  </a:solidFill>
                </a:rPr>
                <a:t>173</a:t>
              </a:r>
            </a:p>
          </p:txBody>
        </p:sp>
      </p:grpSp>
      <p:sp>
        <p:nvSpPr>
          <p:cNvPr id="803917" name="Rectangle 77"/>
          <p:cNvSpPr>
            <a:spLocks noChangeArrowheads="1"/>
          </p:cNvSpPr>
          <p:nvPr/>
        </p:nvSpPr>
        <p:spPr bwMode="auto">
          <a:xfrm>
            <a:off x="762000" y="2108200"/>
            <a:ext cx="8077200" cy="22860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3918" name="AutoShape 78"/>
          <p:cNvSpPr>
            <a:spLocks noChangeArrowheads="1"/>
          </p:cNvSpPr>
          <p:nvPr/>
        </p:nvSpPr>
        <p:spPr bwMode="auto">
          <a:xfrm>
            <a:off x="16256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17</a:t>
            </a:r>
            <a:endParaRPr lang="en-US" sz="1600" b="0">
              <a:solidFill>
                <a:srgbClr val="000000"/>
              </a:solidFill>
            </a:endParaRPr>
          </a:p>
        </p:txBody>
      </p:sp>
      <p:sp>
        <p:nvSpPr>
          <p:cNvPr id="803919" name="AutoShape 79"/>
          <p:cNvSpPr>
            <a:spLocks noChangeArrowheads="1"/>
          </p:cNvSpPr>
          <p:nvPr/>
        </p:nvSpPr>
        <p:spPr bwMode="auto">
          <a:xfrm>
            <a:off x="38481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127</a:t>
            </a:r>
            <a:endParaRPr lang="en-US" sz="1600" b="0">
              <a:solidFill>
                <a:srgbClr val="000000"/>
              </a:solidFill>
            </a:endParaRPr>
          </a:p>
        </p:txBody>
      </p:sp>
      <p:sp>
        <p:nvSpPr>
          <p:cNvPr id="803920" name="AutoShape 80"/>
          <p:cNvSpPr>
            <a:spLocks noChangeArrowheads="1"/>
          </p:cNvSpPr>
          <p:nvPr/>
        </p:nvSpPr>
        <p:spPr bwMode="auto">
          <a:xfrm>
            <a:off x="6070600" y="2298700"/>
            <a:ext cx="838200" cy="558800"/>
          </a:xfrm>
          <a:prstGeom prst="wedgeEllipseCallout">
            <a:avLst>
              <a:gd name="adj1" fmla="val 1704"/>
              <a:gd name="adj2" fmla="val -8352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400" b="0">
                <a:solidFill>
                  <a:srgbClr val="000000"/>
                </a:solidFill>
              </a:rPr>
              <a:t>173</a:t>
            </a:r>
            <a:endParaRPr lang="en-US" sz="1600" b="0">
              <a:solidFill>
                <a:srgbClr val="000000"/>
              </a:solidFill>
            </a:endParaRPr>
          </a:p>
        </p:txBody>
      </p:sp>
      <p:grpSp>
        <p:nvGrpSpPr>
          <p:cNvPr id="7" name="Group 83"/>
          <p:cNvGrpSpPr>
            <a:grpSpLocks/>
          </p:cNvGrpSpPr>
          <p:nvPr/>
        </p:nvGrpSpPr>
        <p:grpSpPr bwMode="auto">
          <a:xfrm>
            <a:off x="1079500" y="3886200"/>
            <a:ext cx="7315200" cy="457200"/>
            <a:chOff x="688" y="2488"/>
            <a:chExt cx="4608" cy="288"/>
          </a:xfrm>
        </p:grpSpPr>
        <p:sp>
          <p:nvSpPr>
            <p:cNvPr id="803924" name="Rectangle 84"/>
            <p:cNvSpPr>
              <a:spLocks noChangeArrowheads="1"/>
            </p:cNvSpPr>
            <p:nvPr/>
          </p:nvSpPr>
          <p:spPr bwMode="auto">
            <a:xfrm>
              <a:off x="68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5" name="Rectangle 85"/>
            <p:cNvSpPr>
              <a:spLocks noChangeArrowheads="1"/>
            </p:cNvSpPr>
            <p:nvPr/>
          </p:nvSpPr>
          <p:spPr bwMode="auto">
            <a:xfrm>
              <a:off x="97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6" name="Rectangle 86"/>
            <p:cNvSpPr>
              <a:spLocks noChangeArrowheads="1"/>
            </p:cNvSpPr>
            <p:nvPr/>
          </p:nvSpPr>
          <p:spPr bwMode="auto">
            <a:xfrm>
              <a:off x="126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27" name="Rectangle 87"/>
            <p:cNvSpPr>
              <a:spLocks noChangeArrowheads="1"/>
            </p:cNvSpPr>
            <p:nvPr/>
          </p:nvSpPr>
          <p:spPr bwMode="auto">
            <a:xfrm>
              <a:off x="155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28" name="Rectangle 88"/>
            <p:cNvSpPr>
              <a:spLocks noChangeArrowheads="1"/>
            </p:cNvSpPr>
            <p:nvPr/>
          </p:nvSpPr>
          <p:spPr bwMode="auto">
            <a:xfrm>
              <a:off x="184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29" name="Rectangle 89"/>
            <p:cNvSpPr>
              <a:spLocks noChangeArrowheads="1"/>
            </p:cNvSpPr>
            <p:nvPr/>
          </p:nvSpPr>
          <p:spPr bwMode="auto">
            <a:xfrm>
              <a:off x="212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30" name="Rectangle 90"/>
            <p:cNvSpPr>
              <a:spLocks noChangeArrowheads="1"/>
            </p:cNvSpPr>
            <p:nvPr/>
          </p:nvSpPr>
          <p:spPr bwMode="auto">
            <a:xfrm>
              <a:off x="241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1" name="Rectangle 91"/>
            <p:cNvSpPr>
              <a:spLocks noChangeArrowheads="1"/>
            </p:cNvSpPr>
            <p:nvPr/>
          </p:nvSpPr>
          <p:spPr bwMode="auto">
            <a:xfrm>
              <a:off x="270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32" name="Rectangle 92"/>
            <p:cNvSpPr>
              <a:spLocks noChangeArrowheads="1"/>
            </p:cNvSpPr>
            <p:nvPr/>
          </p:nvSpPr>
          <p:spPr bwMode="auto">
            <a:xfrm>
              <a:off x="299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3" name="Rectangle 93"/>
            <p:cNvSpPr>
              <a:spLocks noChangeArrowheads="1"/>
            </p:cNvSpPr>
            <p:nvPr/>
          </p:nvSpPr>
          <p:spPr bwMode="auto">
            <a:xfrm>
              <a:off x="328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4" name="Rectangle 94"/>
            <p:cNvSpPr>
              <a:spLocks noChangeArrowheads="1"/>
            </p:cNvSpPr>
            <p:nvPr/>
          </p:nvSpPr>
          <p:spPr bwMode="auto">
            <a:xfrm>
              <a:off x="356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5" name="Rectangle 95"/>
            <p:cNvSpPr>
              <a:spLocks noChangeArrowheads="1"/>
            </p:cNvSpPr>
            <p:nvPr/>
          </p:nvSpPr>
          <p:spPr bwMode="auto">
            <a:xfrm>
              <a:off x="3856"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6" name="Rectangle 96"/>
            <p:cNvSpPr>
              <a:spLocks noChangeArrowheads="1"/>
            </p:cNvSpPr>
            <p:nvPr/>
          </p:nvSpPr>
          <p:spPr bwMode="auto">
            <a:xfrm>
              <a:off x="4144"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7" name="Rectangle 97"/>
            <p:cNvSpPr>
              <a:spLocks noChangeArrowheads="1"/>
            </p:cNvSpPr>
            <p:nvPr/>
          </p:nvSpPr>
          <p:spPr bwMode="auto">
            <a:xfrm>
              <a:off x="4432"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8" name="Rectangle 98"/>
            <p:cNvSpPr>
              <a:spLocks noChangeArrowheads="1"/>
            </p:cNvSpPr>
            <p:nvPr/>
          </p:nvSpPr>
          <p:spPr bwMode="auto">
            <a:xfrm>
              <a:off x="4720"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39" name="Rectangle 99"/>
            <p:cNvSpPr>
              <a:spLocks noChangeArrowheads="1"/>
            </p:cNvSpPr>
            <p:nvPr/>
          </p:nvSpPr>
          <p:spPr bwMode="auto">
            <a:xfrm>
              <a:off x="5008" y="2488"/>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grpSp>
        <p:nvGrpSpPr>
          <p:cNvPr id="8" name="Group 101"/>
          <p:cNvGrpSpPr>
            <a:grpSpLocks/>
          </p:cNvGrpSpPr>
          <p:nvPr/>
        </p:nvGrpSpPr>
        <p:grpSpPr bwMode="auto">
          <a:xfrm>
            <a:off x="1054100" y="4945063"/>
            <a:ext cx="7353300" cy="1455737"/>
            <a:chOff x="664" y="3115"/>
            <a:chExt cx="4632" cy="917"/>
          </a:xfrm>
        </p:grpSpPr>
        <p:grpSp>
          <p:nvGrpSpPr>
            <p:cNvPr id="9" name="Group 102"/>
            <p:cNvGrpSpPr>
              <a:grpSpLocks/>
            </p:cNvGrpSpPr>
            <p:nvPr/>
          </p:nvGrpSpPr>
          <p:grpSpPr bwMode="auto">
            <a:xfrm>
              <a:off x="680" y="3168"/>
              <a:ext cx="4608" cy="288"/>
              <a:chOff x="688" y="3264"/>
              <a:chExt cx="4608" cy="288"/>
            </a:xfrm>
          </p:grpSpPr>
          <p:sp>
            <p:nvSpPr>
              <p:cNvPr id="803943" name="Rectangle 103"/>
              <p:cNvSpPr>
                <a:spLocks noChangeArrowheads="1"/>
              </p:cNvSpPr>
              <p:nvPr/>
            </p:nvSpPr>
            <p:spPr bwMode="auto">
              <a:xfrm>
                <a:off x="68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4" name="Rectangle 104"/>
              <p:cNvSpPr>
                <a:spLocks noChangeArrowheads="1"/>
              </p:cNvSpPr>
              <p:nvPr/>
            </p:nvSpPr>
            <p:spPr bwMode="auto">
              <a:xfrm>
                <a:off x="97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5" name="Rectangle 105"/>
              <p:cNvSpPr>
                <a:spLocks noChangeArrowheads="1"/>
              </p:cNvSpPr>
              <p:nvPr/>
            </p:nvSpPr>
            <p:spPr bwMode="auto">
              <a:xfrm>
                <a:off x="126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6" name="Rectangle 106"/>
              <p:cNvSpPr>
                <a:spLocks noChangeArrowheads="1"/>
              </p:cNvSpPr>
              <p:nvPr/>
            </p:nvSpPr>
            <p:spPr bwMode="auto">
              <a:xfrm>
                <a:off x="155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7" name="Rectangle 107"/>
              <p:cNvSpPr>
                <a:spLocks noChangeArrowheads="1"/>
              </p:cNvSpPr>
              <p:nvPr/>
            </p:nvSpPr>
            <p:spPr bwMode="auto">
              <a:xfrm>
                <a:off x="184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48" name="Rectangle 108"/>
              <p:cNvSpPr>
                <a:spLocks noChangeArrowheads="1"/>
              </p:cNvSpPr>
              <p:nvPr/>
            </p:nvSpPr>
            <p:spPr bwMode="auto">
              <a:xfrm>
                <a:off x="212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49" name="Rectangle 109"/>
              <p:cNvSpPr>
                <a:spLocks noChangeArrowheads="1"/>
              </p:cNvSpPr>
              <p:nvPr/>
            </p:nvSpPr>
            <p:spPr bwMode="auto">
              <a:xfrm>
                <a:off x="241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0" name="Rectangle 110"/>
              <p:cNvSpPr>
                <a:spLocks noChangeArrowheads="1"/>
              </p:cNvSpPr>
              <p:nvPr/>
            </p:nvSpPr>
            <p:spPr bwMode="auto">
              <a:xfrm>
                <a:off x="270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51" name="Rectangle 111"/>
              <p:cNvSpPr>
                <a:spLocks noChangeArrowheads="1"/>
              </p:cNvSpPr>
              <p:nvPr/>
            </p:nvSpPr>
            <p:spPr bwMode="auto">
              <a:xfrm>
                <a:off x="299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2" name="Rectangle 112"/>
              <p:cNvSpPr>
                <a:spLocks noChangeArrowheads="1"/>
              </p:cNvSpPr>
              <p:nvPr/>
            </p:nvSpPr>
            <p:spPr bwMode="auto">
              <a:xfrm>
                <a:off x="328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3" name="Rectangle 113"/>
              <p:cNvSpPr>
                <a:spLocks noChangeArrowheads="1"/>
              </p:cNvSpPr>
              <p:nvPr/>
            </p:nvSpPr>
            <p:spPr bwMode="auto">
              <a:xfrm>
                <a:off x="356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4" name="Rectangle 114"/>
              <p:cNvSpPr>
                <a:spLocks noChangeArrowheads="1"/>
              </p:cNvSpPr>
              <p:nvPr/>
            </p:nvSpPr>
            <p:spPr bwMode="auto">
              <a:xfrm>
                <a:off x="3856"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5" name="Rectangle 115"/>
              <p:cNvSpPr>
                <a:spLocks noChangeArrowheads="1"/>
              </p:cNvSpPr>
              <p:nvPr/>
            </p:nvSpPr>
            <p:spPr bwMode="auto">
              <a:xfrm>
                <a:off x="4144"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6" name="Rectangle 116"/>
              <p:cNvSpPr>
                <a:spLocks noChangeArrowheads="1"/>
              </p:cNvSpPr>
              <p:nvPr/>
            </p:nvSpPr>
            <p:spPr bwMode="auto">
              <a:xfrm>
                <a:off x="4432"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7" name="Rectangle 117"/>
              <p:cNvSpPr>
                <a:spLocks noChangeArrowheads="1"/>
              </p:cNvSpPr>
              <p:nvPr/>
            </p:nvSpPr>
            <p:spPr bwMode="auto">
              <a:xfrm>
                <a:off x="4720"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58" name="Rectangle 118"/>
              <p:cNvSpPr>
                <a:spLocks noChangeArrowheads="1"/>
              </p:cNvSpPr>
              <p:nvPr/>
            </p:nvSpPr>
            <p:spPr bwMode="auto">
              <a:xfrm>
                <a:off x="5008" y="3264"/>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grpSp>
        <p:sp>
          <p:nvSpPr>
            <p:cNvPr id="803959" name="Rectangle 119"/>
            <p:cNvSpPr>
              <a:spLocks noChangeArrowheads="1"/>
            </p:cNvSpPr>
            <p:nvPr/>
          </p:nvSpPr>
          <p:spPr bwMode="auto">
            <a:xfrm>
              <a:off x="678" y="3165"/>
              <a:ext cx="1158"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0" name="Rectangle 120"/>
            <p:cNvSpPr>
              <a:spLocks noChangeArrowheads="1"/>
            </p:cNvSpPr>
            <p:nvPr/>
          </p:nvSpPr>
          <p:spPr bwMode="auto">
            <a:xfrm>
              <a:off x="1834" y="3165"/>
              <a:ext cx="1150"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1" name="Rectangle 121"/>
            <p:cNvSpPr>
              <a:spLocks noChangeArrowheads="1"/>
            </p:cNvSpPr>
            <p:nvPr/>
          </p:nvSpPr>
          <p:spPr bwMode="auto">
            <a:xfrm>
              <a:off x="2982" y="3165"/>
              <a:ext cx="1150"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2" name="Rectangle 122"/>
            <p:cNvSpPr>
              <a:spLocks noChangeArrowheads="1"/>
            </p:cNvSpPr>
            <p:nvPr/>
          </p:nvSpPr>
          <p:spPr bwMode="auto">
            <a:xfrm>
              <a:off x="4137" y="3165"/>
              <a:ext cx="1151" cy="289"/>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3963" name="Rectangle 123"/>
            <p:cNvSpPr>
              <a:spLocks noChangeArrowheads="1"/>
            </p:cNvSpPr>
            <p:nvPr/>
          </p:nvSpPr>
          <p:spPr bwMode="auto">
            <a:xfrm>
              <a:off x="1701" y="3456"/>
              <a:ext cx="246" cy="271"/>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A</a:t>
              </a:r>
            </a:p>
          </p:txBody>
        </p:sp>
        <p:sp>
          <p:nvSpPr>
            <p:cNvPr id="803964" name="Rectangle 124"/>
            <p:cNvSpPr>
              <a:spLocks noChangeArrowheads="1"/>
            </p:cNvSpPr>
            <p:nvPr/>
          </p:nvSpPr>
          <p:spPr bwMode="auto">
            <a:xfrm>
              <a:off x="2880" y="3456"/>
              <a:ext cx="224" cy="269"/>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F</a:t>
              </a:r>
            </a:p>
          </p:txBody>
        </p:sp>
        <p:sp>
          <p:nvSpPr>
            <p:cNvPr id="803965" name="Rectangle 125"/>
            <p:cNvSpPr>
              <a:spLocks noChangeArrowheads="1"/>
            </p:cNvSpPr>
            <p:nvPr/>
          </p:nvSpPr>
          <p:spPr bwMode="auto">
            <a:xfrm>
              <a:off x="4039" y="3456"/>
              <a:ext cx="233" cy="269"/>
            </a:xfrm>
            <a:prstGeom prst="rect">
              <a:avLst/>
            </a:prstGeom>
            <a:noFill/>
            <a:ln w="9525">
              <a:noFill/>
              <a:miter lim="800000"/>
              <a:headEnd/>
              <a:tailEnd/>
            </a:ln>
            <a:effectLst/>
          </p:spPr>
          <p:txBody>
            <a:bodyPr wrap="none">
              <a:prstTxWarp prst="textNoShape">
                <a:avLst/>
              </a:prstTxWarp>
              <a:spAutoFit/>
            </a:bodyPr>
            <a:lstStyle/>
            <a:p>
              <a:r>
                <a:rPr lang="en-US" sz="2200" b="0" dirty="0">
                  <a:solidFill>
                    <a:srgbClr val="FF0000"/>
                  </a:solidFill>
                  <a:latin typeface="Helvetica Neue"/>
                </a:rPr>
                <a:t>E</a:t>
              </a:r>
            </a:p>
          </p:txBody>
        </p:sp>
        <p:sp>
          <p:nvSpPr>
            <p:cNvPr id="803966" name="Rectangle 126"/>
            <p:cNvSpPr>
              <a:spLocks noChangeArrowheads="1"/>
            </p:cNvSpPr>
            <p:nvPr/>
          </p:nvSpPr>
          <p:spPr bwMode="auto">
            <a:xfrm>
              <a:off x="664" y="3115"/>
              <a:ext cx="4632" cy="616"/>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3967" name="AutoShape 127"/>
            <p:cNvSpPr>
              <a:spLocks noChangeArrowheads="1"/>
            </p:cNvSpPr>
            <p:nvPr/>
          </p:nvSpPr>
          <p:spPr bwMode="auto">
            <a:xfrm>
              <a:off x="2511" y="3650"/>
              <a:ext cx="930" cy="382"/>
            </a:xfrm>
            <a:prstGeom prst="wedgeEllipseCallout">
              <a:avLst>
                <a:gd name="adj1" fmla="val 755"/>
                <a:gd name="adj2" fmla="val -96333"/>
              </a:avLst>
            </a:prstGeom>
            <a:solidFill>
              <a:srgbClr val="FFFF99"/>
            </a:solidFill>
            <a:ln w="9525">
              <a:solidFill>
                <a:schemeClr val="tx1"/>
              </a:solidFill>
              <a:miter lim="800000"/>
              <a:headEnd/>
              <a:tailEnd/>
            </a:ln>
            <a:effectLst/>
          </p:spPr>
          <p:txBody>
            <a:bodyPr wrap="none" anchor="ctr">
              <a:prstTxWarp prst="textNoShape">
                <a:avLst/>
              </a:prstTxWarp>
            </a:bodyPr>
            <a:lstStyle/>
            <a:p>
              <a:pPr algn="ctr"/>
              <a:r>
                <a:rPr lang="en-US" sz="2200" b="0" dirty="0">
                  <a:solidFill>
                    <a:srgbClr val="000000"/>
                  </a:solidFill>
                  <a:latin typeface="Helvetica Neue"/>
                </a:rPr>
                <a:t>CAFE</a:t>
              </a:r>
              <a:r>
                <a:rPr lang="en-US" sz="2400" b="0" baseline="-25000" dirty="0">
                  <a:solidFill>
                    <a:srgbClr val="000000"/>
                  </a:solidFill>
                </a:rPr>
                <a:t>16</a:t>
              </a:r>
            </a:p>
          </p:txBody>
        </p:sp>
        <p:sp>
          <p:nvSpPr>
            <p:cNvPr id="803968" name="Rectangle 128"/>
            <p:cNvSpPr>
              <a:spLocks noChangeArrowheads="1"/>
            </p:cNvSpPr>
            <p:nvPr/>
          </p:nvSpPr>
          <p:spPr bwMode="auto">
            <a:xfrm>
              <a:off x="68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69" name="Rectangle 129"/>
            <p:cNvSpPr>
              <a:spLocks noChangeArrowheads="1"/>
            </p:cNvSpPr>
            <p:nvPr/>
          </p:nvSpPr>
          <p:spPr bwMode="auto">
            <a:xfrm>
              <a:off x="96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0" name="Rectangle 130"/>
            <p:cNvSpPr>
              <a:spLocks noChangeArrowheads="1"/>
            </p:cNvSpPr>
            <p:nvPr/>
          </p:nvSpPr>
          <p:spPr bwMode="auto">
            <a:xfrm>
              <a:off x="125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1" name="Rectangle 131"/>
            <p:cNvSpPr>
              <a:spLocks noChangeArrowheads="1"/>
            </p:cNvSpPr>
            <p:nvPr/>
          </p:nvSpPr>
          <p:spPr bwMode="auto">
            <a:xfrm>
              <a:off x="154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2" name="Rectangle 132"/>
            <p:cNvSpPr>
              <a:spLocks noChangeArrowheads="1"/>
            </p:cNvSpPr>
            <p:nvPr/>
          </p:nvSpPr>
          <p:spPr bwMode="auto">
            <a:xfrm>
              <a:off x="183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3" name="Rectangle 133"/>
            <p:cNvSpPr>
              <a:spLocks noChangeArrowheads="1"/>
            </p:cNvSpPr>
            <p:nvPr/>
          </p:nvSpPr>
          <p:spPr bwMode="auto">
            <a:xfrm>
              <a:off x="212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4" name="Rectangle 134"/>
            <p:cNvSpPr>
              <a:spLocks noChangeArrowheads="1"/>
            </p:cNvSpPr>
            <p:nvPr/>
          </p:nvSpPr>
          <p:spPr bwMode="auto">
            <a:xfrm>
              <a:off x="240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5" name="Rectangle 135"/>
            <p:cNvSpPr>
              <a:spLocks noChangeArrowheads="1"/>
            </p:cNvSpPr>
            <p:nvPr/>
          </p:nvSpPr>
          <p:spPr bwMode="auto">
            <a:xfrm>
              <a:off x="269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76" name="Rectangle 136"/>
            <p:cNvSpPr>
              <a:spLocks noChangeArrowheads="1"/>
            </p:cNvSpPr>
            <p:nvPr/>
          </p:nvSpPr>
          <p:spPr bwMode="auto">
            <a:xfrm>
              <a:off x="298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7" name="Rectangle 137"/>
            <p:cNvSpPr>
              <a:spLocks noChangeArrowheads="1"/>
            </p:cNvSpPr>
            <p:nvPr/>
          </p:nvSpPr>
          <p:spPr bwMode="auto">
            <a:xfrm>
              <a:off x="327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8" name="Rectangle 138"/>
            <p:cNvSpPr>
              <a:spLocks noChangeArrowheads="1"/>
            </p:cNvSpPr>
            <p:nvPr/>
          </p:nvSpPr>
          <p:spPr bwMode="auto">
            <a:xfrm>
              <a:off x="356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79" name="Rectangle 139"/>
            <p:cNvSpPr>
              <a:spLocks noChangeArrowheads="1"/>
            </p:cNvSpPr>
            <p:nvPr/>
          </p:nvSpPr>
          <p:spPr bwMode="auto">
            <a:xfrm>
              <a:off x="3848"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0" name="Rectangle 140"/>
            <p:cNvSpPr>
              <a:spLocks noChangeArrowheads="1"/>
            </p:cNvSpPr>
            <p:nvPr/>
          </p:nvSpPr>
          <p:spPr bwMode="auto">
            <a:xfrm>
              <a:off x="4136"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1" name="Rectangle 141"/>
            <p:cNvSpPr>
              <a:spLocks noChangeArrowheads="1"/>
            </p:cNvSpPr>
            <p:nvPr/>
          </p:nvSpPr>
          <p:spPr bwMode="auto">
            <a:xfrm>
              <a:off x="4424"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2" name="Rectangle 142"/>
            <p:cNvSpPr>
              <a:spLocks noChangeArrowheads="1"/>
            </p:cNvSpPr>
            <p:nvPr/>
          </p:nvSpPr>
          <p:spPr bwMode="auto">
            <a:xfrm>
              <a:off x="4712"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1</a:t>
              </a:r>
            </a:p>
          </p:txBody>
        </p:sp>
        <p:sp>
          <p:nvSpPr>
            <p:cNvPr id="803983" name="Rectangle 143"/>
            <p:cNvSpPr>
              <a:spLocks noChangeArrowheads="1"/>
            </p:cNvSpPr>
            <p:nvPr/>
          </p:nvSpPr>
          <p:spPr bwMode="auto">
            <a:xfrm>
              <a:off x="5000" y="3170"/>
              <a:ext cx="288" cy="28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2000" b="0" dirty="0">
                  <a:solidFill>
                    <a:srgbClr val="000000"/>
                  </a:solidFill>
                  <a:latin typeface="Helvetica Neue"/>
                </a:rPr>
                <a:t>0</a:t>
              </a:r>
            </a:p>
          </p:txBody>
        </p:sp>
        <p:sp>
          <p:nvSpPr>
            <p:cNvPr id="803984" name="Line 144"/>
            <p:cNvSpPr>
              <a:spLocks noChangeShapeType="1"/>
            </p:cNvSpPr>
            <p:nvPr/>
          </p:nvSpPr>
          <p:spPr bwMode="auto">
            <a:xfrm>
              <a:off x="2984"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85" name="Line 145"/>
            <p:cNvSpPr>
              <a:spLocks noChangeShapeType="1"/>
            </p:cNvSpPr>
            <p:nvPr/>
          </p:nvSpPr>
          <p:spPr bwMode="auto">
            <a:xfrm>
              <a:off x="4136"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3986" name="Line 146"/>
            <p:cNvSpPr>
              <a:spLocks noChangeShapeType="1"/>
            </p:cNvSpPr>
            <p:nvPr/>
          </p:nvSpPr>
          <p:spPr bwMode="auto">
            <a:xfrm>
              <a:off x="1832" y="3170"/>
              <a:ext cx="0" cy="294"/>
            </a:xfrm>
            <a:prstGeom prst="line">
              <a:avLst/>
            </a:prstGeom>
            <a:noFill/>
            <a:ln w="222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sp>
        <p:nvSpPr>
          <p:cNvPr id="803843" name="Rectangle 3"/>
          <p:cNvSpPr>
            <a:spLocks noChangeArrowheads="1"/>
          </p:cNvSpPr>
          <p:nvPr/>
        </p:nvSpPr>
        <p:spPr bwMode="auto">
          <a:xfrm>
            <a:off x="482600" y="1155699"/>
            <a:ext cx="8229600" cy="3779837"/>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What is the decimal value for each of the following numbers?</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As part of a code to identify the file type, every Java class file begins with the following sixteen bits:</a:t>
            </a:r>
          </a:p>
          <a:p>
            <a:pPr marL="342900" indent="-342900">
              <a:lnSpc>
                <a:spcPct val="85000"/>
              </a:lnSpc>
              <a:spcAft>
                <a:spcPts val="600"/>
              </a:spcAft>
              <a:buFontTx/>
              <a:buChar char="•"/>
            </a:pPr>
            <a:endParaRPr lang="en-US" altLang="zh-CN" sz="2400" b="0" dirty="0">
              <a:solidFill>
                <a:srgbClr val="000000"/>
              </a:solidFill>
            </a:endParaRPr>
          </a:p>
          <a:p>
            <a:pPr marL="342900" indent="-342900">
              <a:lnSpc>
                <a:spcPct val="85000"/>
              </a:lnSpc>
              <a:spcAft>
                <a:spcPts val="600"/>
              </a:spcAft>
              <a:buFontTx/>
              <a:buChar char="•"/>
            </a:pPr>
            <a:endParaRPr lang="en-US" altLang="zh-CN" sz="2400" b="0" dirty="0">
              <a:solidFill>
                <a:srgbClr val="000000"/>
              </a:solidFill>
            </a:endParaRPr>
          </a:p>
          <a:p>
            <a:pPr marL="342900" indent="-342900">
              <a:lnSpc>
                <a:spcPct val="85000"/>
              </a:lnSpc>
              <a:spcAft>
                <a:spcPts val="600"/>
              </a:spcAft>
              <a:buFont typeface="Arial" panose="020B0604020202020204" pitchFamily="34" charset="0"/>
              <a:buChar char="•"/>
            </a:pPr>
            <a:r>
              <a:rPr lang="en-US" altLang="zh-CN" sz="2400" b="0" dirty="0">
                <a:solidFill>
                  <a:srgbClr val="000000"/>
                </a:solidFill>
              </a:rPr>
              <a:t>How would you express that number in hexadecimal notation?</a:t>
            </a:r>
          </a:p>
          <a:p>
            <a:pPr marL="342900" indent="-342900">
              <a:lnSpc>
                <a:spcPct val="85000"/>
              </a:lnSpc>
              <a:spcAft>
                <a:spcPct val="50000"/>
              </a:spcAft>
              <a:buFontTx/>
              <a:buChar char="•"/>
            </a:pPr>
            <a:endParaRPr lang="en-US" altLang="zh-CN"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3918"/>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03919"/>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03917"/>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80392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803843">
                                            <p:txEl>
                                              <p:pRg st="5" end="5"/>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803843">
                                            <p:txEl>
                                              <p:pRg st="8" end="8"/>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3917" grpId="0" animBg="1"/>
      <p:bldP spid="803918" grpId="0" animBg="1"/>
      <p:bldP spid="803919" grpId="0" animBg="1"/>
      <p:bldP spid="8039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Memory and Addresses</a:t>
            </a:r>
            <a:endParaRPr lang="en-US" sz="4000" dirty="0">
              <a:solidFill>
                <a:schemeClr val="tx1"/>
              </a:solidFill>
            </a:endParaRPr>
          </a:p>
        </p:txBody>
      </p:sp>
      <p:sp>
        <p:nvSpPr>
          <p:cNvPr id="805891" name="Rectangle 3"/>
          <p:cNvSpPr>
            <a:spLocks noChangeArrowheads="1"/>
          </p:cNvSpPr>
          <p:nvPr/>
        </p:nvSpPr>
        <p:spPr bwMode="auto">
          <a:xfrm>
            <a:off x="482600" y="1155700"/>
            <a:ext cx="6915150" cy="5549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Every byte inside the primary memory of a machine is identified by a numeric address.  The addresses begin at 0 and extend up to the number of bytes in the machine, as shown in the diagram on the right.</a:t>
            </a:r>
          </a:p>
          <a:p>
            <a:pPr marL="342900" indent="-342900">
              <a:lnSpc>
                <a:spcPct val="85000"/>
              </a:lnSpc>
              <a:spcAft>
                <a:spcPts val="600"/>
              </a:spcAft>
              <a:buFontTx/>
              <a:buChar char="•"/>
            </a:pPr>
            <a:r>
              <a:rPr lang="en-US" altLang="zh-CN" sz="2400" b="0" dirty="0">
                <a:solidFill>
                  <a:srgbClr val="000000"/>
                </a:solidFill>
              </a:rPr>
              <a:t>Memory diagrams that show individual bytes are not as useful as those that are organized into words.  The revised diagram on the right now includes four bytes in each of the memory cells, which means that the address numbers increase by four each time.</a:t>
            </a:r>
          </a:p>
          <a:p>
            <a:pPr marL="342900" indent="-342900">
              <a:lnSpc>
                <a:spcPct val="85000"/>
              </a:lnSpc>
              <a:spcAft>
                <a:spcPts val="600"/>
              </a:spcAft>
              <a:buFontTx/>
              <a:buChar char="•"/>
            </a:pPr>
            <a:r>
              <a:rPr lang="en-US" altLang="zh-CN" sz="2400" b="0" dirty="0">
                <a:solidFill>
                  <a:srgbClr val="000000"/>
                </a:solidFill>
              </a:rPr>
              <a:t>In these slides, addresses are four-digit hexadecimal numbers, which makes them easy to recognize.</a:t>
            </a:r>
          </a:p>
          <a:p>
            <a:pPr marL="342900" indent="-342900">
              <a:lnSpc>
                <a:spcPct val="85000"/>
              </a:lnSpc>
              <a:spcAft>
                <a:spcPts val="600"/>
              </a:spcAft>
              <a:buFontTx/>
              <a:buChar char="•"/>
            </a:pPr>
            <a:r>
              <a:rPr lang="en-US" altLang="zh-CN" sz="2400" b="0" dirty="0">
                <a:solidFill>
                  <a:srgbClr val="000000"/>
                </a:solidFill>
              </a:rPr>
              <a:t>When you create memory diagrams, you don’t know the actual memory addresses at which values are stored, but you do know that everything has an address.</a:t>
            </a:r>
            <a:endParaRPr lang="en-US" altLang="zh-CN" sz="2400" i="1" dirty="0">
              <a:solidFill>
                <a:srgbClr val="000000"/>
              </a:solidFill>
            </a:endParaRPr>
          </a:p>
          <a:p>
            <a:pPr marL="342900" indent="-342900">
              <a:lnSpc>
                <a:spcPct val="85000"/>
              </a:lnSpc>
              <a:spcAft>
                <a:spcPts val="600"/>
              </a:spcAft>
              <a:buFontTx/>
              <a:buChar char="•"/>
            </a:pPr>
            <a:r>
              <a:rPr lang="en-US" altLang="zh-CN" sz="2400" i="1" dirty="0">
                <a:solidFill>
                  <a:srgbClr val="000000"/>
                </a:solidFill>
              </a:rPr>
              <a:t>Just make something up.</a:t>
            </a:r>
            <a:endParaRPr lang="en-US" altLang="zh-CN" sz="2400" dirty="0">
              <a:solidFill>
                <a:srgbClr val="000000"/>
              </a:solidFill>
            </a:endParaRPr>
          </a:p>
        </p:txBody>
      </p:sp>
      <p:grpSp>
        <p:nvGrpSpPr>
          <p:cNvPr id="2" name="Group 7"/>
          <p:cNvGrpSpPr>
            <a:grpSpLocks/>
          </p:cNvGrpSpPr>
          <p:nvPr/>
        </p:nvGrpSpPr>
        <p:grpSpPr bwMode="auto">
          <a:xfrm>
            <a:off x="8185150" y="1154113"/>
            <a:ext cx="349250" cy="5054600"/>
            <a:chOff x="5156" y="727"/>
            <a:chExt cx="220" cy="3184"/>
          </a:xfrm>
        </p:grpSpPr>
        <p:sp>
          <p:nvSpPr>
            <p:cNvPr id="805896" name="Rectangle 8"/>
            <p:cNvSpPr>
              <a:spLocks noChangeArrowheads="1"/>
            </p:cNvSpPr>
            <p:nvPr/>
          </p:nvSpPr>
          <p:spPr bwMode="auto">
            <a:xfrm>
              <a:off x="5156" y="7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7" name="Rectangle 9"/>
            <p:cNvSpPr>
              <a:spLocks noChangeArrowheads="1"/>
            </p:cNvSpPr>
            <p:nvPr/>
          </p:nvSpPr>
          <p:spPr bwMode="auto">
            <a:xfrm>
              <a:off x="5156" y="8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8" name="Rectangle 10"/>
            <p:cNvSpPr>
              <a:spLocks noChangeArrowheads="1"/>
            </p:cNvSpPr>
            <p:nvPr/>
          </p:nvSpPr>
          <p:spPr bwMode="auto">
            <a:xfrm>
              <a:off x="5156" y="96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899" name="Rectangle 11"/>
            <p:cNvSpPr>
              <a:spLocks noChangeArrowheads="1"/>
            </p:cNvSpPr>
            <p:nvPr/>
          </p:nvSpPr>
          <p:spPr bwMode="auto">
            <a:xfrm>
              <a:off x="5156" y="108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0" name="Rectangle 12"/>
            <p:cNvSpPr>
              <a:spLocks noChangeArrowheads="1"/>
            </p:cNvSpPr>
            <p:nvPr/>
          </p:nvSpPr>
          <p:spPr bwMode="auto">
            <a:xfrm>
              <a:off x="5156" y="120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1" name="Rectangle 13"/>
            <p:cNvSpPr>
              <a:spLocks noChangeArrowheads="1"/>
            </p:cNvSpPr>
            <p:nvPr/>
          </p:nvSpPr>
          <p:spPr bwMode="auto">
            <a:xfrm>
              <a:off x="5156" y="13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2" name="Rectangle 14"/>
            <p:cNvSpPr>
              <a:spLocks noChangeArrowheads="1"/>
            </p:cNvSpPr>
            <p:nvPr/>
          </p:nvSpPr>
          <p:spPr bwMode="auto">
            <a:xfrm>
              <a:off x="5156" y="14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3" name="Rectangle 15"/>
            <p:cNvSpPr>
              <a:spLocks noChangeArrowheads="1"/>
            </p:cNvSpPr>
            <p:nvPr/>
          </p:nvSpPr>
          <p:spPr bwMode="auto">
            <a:xfrm>
              <a:off x="5156" y="156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4" name="Rectangle 16"/>
            <p:cNvSpPr>
              <a:spLocks noChangeArrowheads="1"/>
            </p:cNvSpPr>
            <p:nvPr/>
          </p:nvSpPr>
          <p:spPr bwMode="auto">
            <a:xfrm>
              <a:off x="5156" y="168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5" name="Rectangle 17"/>
            <p:cNvSpPr>
              <a:spLocks noChangeArrowheads="1"/>
            </p:cNvSpPr>
            <p:nvPr/>
          </p:nvSpPr>
          <p:spPr bwMode="auto">
            <a:xfrm>
              <a:off x="5156" y="180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6" name="Rectangle 18"/>
            <p:cNvSpPr>
              <a:spLocks noChangeArrowheads="1"/>
            </p:cNvSpPr>
            <p:nvPr/>
          </p:nvSpPr>
          <p:spPr bwMode="auto">
            <a:xfrm>
              <a:off x="5156" y="192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7" name="Rectangle 19"/>
            <p:cNvSpPr>
              <a:spLocks noChangeArrowheads="1"/>
            </p:cNvSpPr>
            <p:nvPr/>
          </p:nvSpPr>
          <p:spPr bwMode="auto">
            <a:xfrm>
              <a:off x="5156" y="2047"/>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8" name="Rectangle 20"/>
            <p:cNvSpPr>
              <a:spLocks noChangeArrowheads="1"/>
            </p:cNvSpPr>
            <p:nvPr/>
          </p:nvSpPr>
          <p:spPr bwMode="auto">
            <a:xfrm>
              <a:off x="5156" y="24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09" name="Rectangle 21"/>
            <p:cNvSpPr>
              <a:spLocks noChangeArrowheads="1"/>
            </p:cNvSpPr>
            <p:nvPr/>
          </p:nvSpPr>
          <p:spPr bwMode="auto">
            <a:xfrm>
              <a:off x="5156" y="25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0" name="Rectangle 22"/>
            <p:cNvSpPr>
              <a:spLocks noChangeArrowheads="1"/>
            </p:cNvSpPr>
            <p:nvPr/>
          </p:nvSpPr>
          <p:spPr bwMode="auto">
            <a:xfrm>
              <a:off x="5156" y="270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1" name="Rectangle 23"/>
            <p:cNvSpPr>
              <a:spLocks noChangeArrowheads="1"/>
            </p:cNvSpPr>
            <p:nvPr/>
          </p:nvSpPr>
          <p:spPr bwMode="auto">
            <a:xfrm>
              <a:off x="5156" y="282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2" name="Rectangle 24"/>
            <p:cNvSpPr>
              <a:spLocks noChangeArrowheads="1"/>
            </p:cNvSpPr>
            <p:nvPr/>
          </p:nvSpPr>
          <p:spPr bwMode="auto">
            <a:xfrm>
              <a:off x="5156" y="294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3" name="Rectangle 25"/>
            <p:cNvSpPr>
              <a:spLocks noChangeArrowheads="1"/>
            </p:cNvSpPr>
            <p:nvPr/>
          </p:nvSpPr>
          <p:spPr bwMode="auto">
            <a:xfrm>
              <a:off x="5156" y="30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4" name="Rectangle 26"/>
            <p:cNvSpPr>
              <a:spLocks noChangeArrowheads="1"/>
            </p:cNvSpPr>
            <p:nvPr/>
          </p:nvSpPr>
          <p:spPr bwMode="auto">
            <a:xfrm>
              <a:off x="5156" y="31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5" name="Rectangle 27"/>
            <p:cNvSpPr>
              <a:spLocks noChangeArrowheads="1"/>
            </p:cNvSpPr>
            <p:nvPr/>
          </p:nvSpPr>
          <p:spPr bwMode="auto">
            <a:xfrm>
              <a:off x="5156" y="330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6" name="Rectangle 28"/>
            <p:cNvSpPr>
              <a:spLocks noChangeArrowheads="1"/>
            </p:cNvSpPr>
            <p:nvPr/>
          </p:nvSpPr>
          <p:spPr bwMode="auto">
            <a:xfrm>
              <a:off x="5156" y="342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7" name="Rectangle 29"/>
            <p:cNvSpPr>
              <a:spLocks noChangeArrowheads="1"/>
            </p:cNvSpPr>
            <p:nvPr/>
          </p:nvSpPr>
          <p:spPr bwMode="auto">
            <a:xfrm>
              <a:off x="5156" y="354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8" name="Rectangle 30"/>
            <p:cNvSpPr>
              <a:spLocks noChangeArrowheads="1"/>
            </p:cNvSpPr>
            <p:nvPr/>
          </p:nvSpPr>
          <p:spPr bwMode="auto">
            <a:xfrm>
              <a:off x="5156" y="366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19" name="Rectangle 31"/>
            <p:cNvSpPr>
              <a:spLocks noChangeArrowheads="1"/>
            </p:cNvSpPr>
            <p:nvPr/>
          </p:nvSpPr>
          <p:spPr bwMode="auto">
            <a:xfrm>
              <a:off x="5156" y="3789"/>
              <a:ext cx="220"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grpSp>
        <p:nvGrpSpPr>
          <p:cNvPr id="3" name="Group 32"/>
          <p:cNvGrpSpPr>
            <a:grpSpLocks/>
          </p:cNvGrpSpPr>
          <p:nvPr/>
        </p:nvGrpSpPr>
        <p:grpSpPr bwMode="auto">
          <a:xfrm>
            <a:off x="7543800" y="1154113"/>
            <a:ext cx="990600" cy="5054600"/>
            <a:chOff x="3696" y="1008"/>
            <a:chExt cx="624" cy="3184"/>
          </a:xfrm>
        </p:grpSpPr>
        <p:sp>
          <p:nvSpPr>
            <p:cNvPr id="805921" name="Rectangle 33"/>
            <p:cNvSpPr>
              <a:spLocks noChangeArrowheads="1"/>
            </p:cNvSpPr>
            <p:nvPr/>
          </p:nvSpPr>
          <p:spPr bwMode="auto">
            <a:xfrm>
              <a:off x="3696" y="10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2" name="Rectangle 34"/>
            <p:cNvSpPr>
              <a:spLocks noChangeArrowheads="1"/>
            </p:cNvSpPr>
            <p:nvPr/>
          </p:nvSpPr>
          <p:spPr bwMode="auto">
            <a:xfrm>
              <a:off x="3696" y="11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3" name="Rectangle 35"/>
            <p:cNvSpPr>
              <a:spLocks noChangeArrowheads="1"/>
            </p:cNvSpPr>
            <p:nvPr/>
          </p:nvSpPr>
          <p:spPr bwMode="auto">
            <a:xfrm>
              <a:off x="3696" y="12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4" name="Rectangle 36"/>
            <p:cNvSpPr>
              <a:spLocks noChangeArrowheads="1"/>
            </p:cNvSpPr>
            <p:nvPr/>
          </p:nvSpPr>
          <p:spPr bwMode="auto">
            <a:xfrm>
              <a:off x="3696" y="13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5" name="Rectangle 37"/>
            <p:cNvSpPr>
              <a:spLocks noChangeArrowheads="1"/>
            </p:cNvSpPr>
            <p:nvPr/>
          </p:nvSpPr>
          <p:spPr bwMode="auto">
            <a:xfrm>
              <a:off x="3696" y="14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6" name="Rectangle 38"/>
            <p:cNvSpPr>
              <a:spLocks noChangeArrowheads="1"/>
            </p:cNvSpPr>
            <p:nvPr/>
          </p:nvSpPr>
          <p:spPr bwMode="auto">
            <a:xfrm>
              <a:off x="3696" y="16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7" name="Rectangle 39"/>
            <p:cNvSpPr>
              <a:spLocks noChangeArrowheads="1"/>
            </p:cNvSpPr>
            <p:nvPr/>
          </p:nvSpPr>
          <p:spPr bwMode="auto">
            <a:xfrm>
              <a:off x="3696" y="17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8" name="Rectangle 40"/>
            <p:cNvSpPr>
              <a:spLocks noChangeArrowheads="1"/>
            </p:cNvSpPr>
            <p:nvPr/>
          </p:nvSpPr>
          <p:spPr bwMode="auto">
            <a:xfrm>
              <a:off x="3696" y="18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29" name="Rectangle 41"/>
            <p:cNvSpPr>
              <a:spLocks noChangeArrowheads="1"/>
            </p:cNvSpPr>
            <p:nvPr/>
          </p:nvSpPr>
          <p:spPr bwMode="auto">
            <a:xfrm>
              <a:off x="3696" y="19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0" name="Rectangle 42"/>
            <p:cNvSpPr>
              <a:spLocks noChangeArrowheads="1"/>
            </p:cNvSpPr>
            <p:nvPr/>
          </p:nvSpPr>
          <p:spPr bwMode="auto">
            <a:xfrm>
              <a:off x="3696" y="20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1" name="Rectangle 43"/>
            <p:cNvSpPr>
              <a:spLocks noChangeArrowheads="1"/>
            </p:cNvSpPr>
            <p:nvPr/>
          </p:nvSpPr>
          <p:spPr bwMode="auto">
            <a:xfrm>
              <a:off x="3696" y="22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2" name="Rectangle 44"/>
            <p:cNvSpPr>
              <a:spLocks noChangeArrowheads="1"/>
            </p:cNvSpPr>
            <p:nvPr/>
          </p:nvSpPr>
          <p:spPr bwMode="auto">
            <a:xfrm>
              <a:off x="3696" y="23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3" name="Rectangle 45"/>
            <p:cNvSpPr>
              <a:spLocks noChangeArrowheads="1"/>
            </p:cNvSpPr>
            <p:nvPr/>
          </p:nvSpPr>
          <p:spPr bwMode="auto">
            <a:xfrm>
              <a:off x="3696" y="27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4" name="Rectangle 46"/>
            <p:cNvSpPr>
              <a:spLocks noChangeArrowheads="1"/>
            </p:cNvSpPr>
            <p:nvPr/>
          </p:nvSpPr>
          <p:spPr bwMode="auto">
            <a:xfrm>
              <a:off x="3696" y="28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5" name="Rectangle 47"/>
            <p:cNvSpPr>
              <a:spLocks noChangeArrowheads="1"/>
            </p:cNvSpPr>
            <p:nvPr/>
          </p:nvSpPr>
          <p:spPr bwMode="auto">
            <a:xfrm>
              <a:off x="3696" y="29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6" name="Rectangle 48"/>
            <p:cNvSpPr>
              <a:spLocks noChangeArrowheads="1"/>
            </p:cNvSpPr>
            <p:nvPr/>
          </p:nvSpPr>
          <p:spPr bwMode="auto">
            <a:xfrm>
              <a:off x="3696" y="31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7" name="Rectangle 49"/>
            <p:cNvSpPr>
              <a:spLocks noChangeArrowheads="1"/>
            </p:cNvSpPr>
            <p:nvPr/>
          </p:nvSpPr>
          <p:spPr bwMode="auto">
            <a:xfrm>
              <a:off x="3696" y="32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8" name="Rectangle 50"/>
            <p:cNvSpPr>
              <a:spLocks noChangeArrowheads="1"/>
            </p:cNvSpPr>
            <p:nvPr/>
          </p:nvSpPr>
          <p:spPr bwMode="auto">
            <a:xfrm>
              <a:off x="3696" y="33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39" name="Rectangle 51"/>
            <p:cNvSpPr>
              <a:spLocks noChangeArrowheads="1"/>
            </p:cNvSpPr>
            <p:nvPr/>
          </p:nvSpPr>
          <p:spPr bwMode="auto">
            <a:xfrm>
              <a:off x="3696" y="34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0" name="Rectangle 52"/>
            <p:cNvSpPr>
              <a:spLocks noChangeArrowheads="1"/>
            </p:cNvSpPr>
            <p:nvPr/>
          </p:nvSpPr>
          <p:spPr bwMode="auto">
            <a:xfrm>
              <a:off x="3696" y="35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1" name="Rectangle 53"/>
            <p:cNvSpPr>
              <a:spLocks noChangeArrowheads="1"/>
            </p:cNvSpPr>
            <p:nvPr/>
          </p:nvSpPr>
          <p:spPr bwMode="auto">
            <a:xfrm>
              <a:off x="3696" y="37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2" name="Rectangle 54"/>
            <p:cNvSpPr>
              <a:spLocks noChangeArrowheads="1"/>
            </p:cNvSpPr>
            <p:nvPr/>
          </p:nvSpPr>
          <p:spPr bwMode="auto">
            <a:xfrm>
              <a:off x="3696" y="38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3" name="Rectangle 55"/>
            <p:cNvSpPr>
              <a:spLocks noChangeArrowheads="1"/>
            </p:cNvSpPr>
            <p:nvPr/>
          </p:nvSpPr>
          <p:spPr bwMode="auto">
            <a:xfrm>
              <a:off x="3696" y="39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44" name="Rectangle 56"/>
            <p:cNvSpPr>
              <a:spLocks noChangeArrowheads="1"/>
            </p:cNvSpPr>
            <p:nvPr/>
          </p:nvSpPr>
          <p:spPr bwMode="auto">
            <a:xfrm>
              <a:off x="3696" y="40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grpSp>
        <p:nvGrpSpPr>
          <p:cNvPr id="4" name="Group 57"/>
          <p:cNvGrpSpPr>
            <a:grpSpLocks/>
          </p:cNvGrpSpPr>
          <p:nvPr/>
        </p:nvGrpSpPr>
        <p:grpSpPr bwMode="auto">
          <a:xfrm>
            <a:off x="7473950" y="1149350"/>
            <a:ext cx="720725" cy="5062538"/>
            <a:chOff x="4708" y="724"/>
            <a:chExt cx="454" cy="3189"/>
          </a:xfrm>
        </p:grpSpPr>
        <p:sp>
          <p:nvSpPr>
            <p:cNvPr id="805946" name="Rectangle 58"/>
            <p:cNvSpPr>
              <a:spLocks noChangeArrowheads="1"/>
            </p:cNvSpPr>
            <p:nvPr/>
          </p:nvSpPr>
          <p:spPr bwMode="auto">
            <a:xfrm>
              <a:off x="4708" y="726"/>
              <a:ext cx="454" cy="3187"/>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47" name="Line 59"/>
            <p:cNvSpPr>
              <a:spLocks noChangeShapeType="1"/>
            </p:cNvSpPr>
            <p:nvPr/>
          </p:nvSpPr>
          <p:spPr bwMode="auto">
            <a:xfrm>
              <a:off x="5158" y="724"/>
              <a:ext cx="0" cy="1447"/>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5948" name="Line 60"/>
            <p:cNvSpPr>
              <a:spLocks noChangeShapeType="1"/>
            </p:cNvSpPr>
            <p:nvPr/>
          </p:nvSpPr>
          <p:spPr bwMode="auto">
            <a:xfrm>
              <a:off x="5160" y="2465"/>
              <a:ext cx="0" cy="1433"/>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5" name="Group 61"/>
          <p:cNvGrpSpPr>
            <a:grpSpLocks/>
          </p:cNvGrpSpPr>
          <p:nvPr/>
        </p:nvGrpSpPr>
        <p:grpSpPr bwMode="auto">
          <a:xfrm>
            <a:off x="8201025" y="1171575"/>
            <a:ext cx="325438" cy="2266950"/>
            <a:chOff x="5166" y="738"/>
            <a:chExt cx="205" cy="1428"/>
          </a:xfrm>
        </p:grpSpPr>
        <p:sp>
          <p:nvSpPr>
            <p:cNvPr id="805950" name="Rectangle 62"/>
            <p:cNvSpPr>
              <a:spLocks noChangeArrowheads="1"/>
            </p:cNvSpPr>
            <p:nvPr/>
          </p:nvSpPr>
          <p:spPr bwMode="auto">
            <a:xfrm>
              <a:off x="5166" y="738"/>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1" name="Rectangle 63"/>
            <p:cNvSpPr>
              <a:spLocks noChangeArrowheads="1"/>
            </p:cNvSpPr>
            <p:nvPr/>
          </p:nvSpPr>
          <p:spPr bwMode="auto">
            <a:xfrm>
              <a:off x="5166" y="8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2" name="Rectangle 64"/>
            <p:cNvSpPr>
              <a:spLocks noChangeArrowheads="1"/>
            </p:cNvSpPr>
            <p:nvPr/>
          </p:nvSpPr>
          <p:spPr bwMode="auto">
            <a:xfrm>
              <a:off x="5166" y="97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3" name="Rectangle 65"/>
            <p:cNvSpPr>
              <a:spLocks noChangeArrowheads="1"/>
            </p:cNvSpPr>
            <p:nvPr/>
          </p:nvSpPr>
          <p:spPr bwMode="auto">
            <a:xfrm>
              <a:off x="5166" y="109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4" name="Rectangle 66"/>
            <p:cNvSpPr>
              <a:spLocks noChangeArrowheads="1"/>
            </p:cNvSpPr>
            <p:nvPr/>
          </p:nvSpPr>
          <p:spPr bwMode="auto">
            <a:xfrm>
              <a:off x="5166" y="121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5" name="Rectangle 67"/>
            <p:cNvSpPr>
              <a:spLocks noChangeArrowheads="1"/>
            </p:cNvSpPr>
            <p:nvPr/>
          </p:nvSpPr>
          <p:spPr bwMode="auto">
            <a:xfrm>
              <a:off x="5166" y="133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6" name="Rectangle 68"/>
            <p:cNvSpPr>
              <a:spLocks noChangeArrowheads="1"/>
            </p:cNvSpPr>
            <p:nvPr/>
          </p:nvSpPr>
          <p:spPr bwMode="auto">
            <a:xfrm>
              <a:off x="5166" y="14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7" name="Rectangle 69"/>
            <p:cNvSpPr>
              <a:spLocks noChangeArrowheads="1"/>
            </p:cNvSpPr>
            <p:nvPr/>
          </p:nvSpPr>
          <p:spPr bwMode="auto">
            <a:xfrm>
              <a:off x="5166" y="157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8" name="Rectangle 70"/>
            <p:cNvSpPr>
              <a:spLocks noChangeArrowheads="1"/>
            </p:cNvSpPr>
            <p:nvPr/>
          </p:nvSpPr>
          <p:spPr bwMode="auto">
            <a:xfrm>
              <a:off x="5166" y="169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59" name="Rectangle 71"/>
            <p:cNvSpPr>
              <a:spLocks noChangeArrowheads="1"/>
            </p:cNvSpPr>
            <p:nvPr/>
          </p:nvSpPr>
          <p:spPr bwMode="auto">
            <a:xfrm>
              <a:off x="5166" y="181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0" name="Rectangle 72"/>
            <p:cNvSpPr>
              <a:spLocks noChangeArrowheads="1"/>
            </p:cNvSpPr>
            <p:nvPr/>
          </p:nvSpPr>
          <p:spPr bwMode="auto">
            <a:xfrm>
              <a:off x="5166" y="193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1" name="Rectangle 73"/>
            <p:cNvSpPr>
              <a:spLocks noChangeArrowheads="1"/>
            </p:cNvSpPr>
            <p:nvPr/>
          </p:nvSpPr>
          <p:spPr bwMode="auto">
            <a:xfrm>
              <a:off x="5166" y="2059"/>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6" name="Group 74"/>
          <p:cNvGrpSpPr>
            <a:grpSpLocks/>
          </p:cNvGrpSpPr>
          <p:nvPr/>
        </p:nvGrpSpPr>
        <p:grpSpPr bwMode="auto">
          <a:xfrm>
            <a:off x="8204200" y="3935413"/>
            <a:ext cx="325438" cy="2266950"/>
            <a:chOff x="5176" y="2479"/>
            <a:chExt cx="205" cy="1428"/>
          </a:xfrm>
        </p:grpSpPr>
        <p:sp>
          <p:nvSpPr>
            <p:cNvPr id="805963" name="Rectangle 75"/>
            <p:cNvSpPr>
              <a:spLocks noChangeArrowheads="1"/>
            </p:cNvSpPr>
            <p:nvPr/>
          </p:nvSpPr>
          <p:spPr bwMode="auto">
            <a:xfrm>
              <a:off x="5176" y="2479"/>
              <a:ext cx="205" cy="100"/>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4" name="Rectangle 76"/>
            <p:cNvSpPr>
              <a:spLocks noChangeArrowheads="1"/>
            </p:cNvSpPr>
            <p:nvPr/>
          </p:nvSpPr>
          <p:spPr bwMode="auto">
            <a:xfrm>
              <a:off x="5176" y="26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5" name="Rectangle 77"/>
            <p:cNvSpPr>
              <a:spLocks noChangeArrowheads="1"/>
            </p:cNvSpPr>
            <p:nvPr/>
          </p:nvSpPr>
          <p:spPr bwMode="auto">
            <a:xfrm>
              <a:off x="5176" y="272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6" name="Rectangle 78"/>
            <p:cNvSpPr>
              <a:spLocks noChangeArrowheads="1"/>
            </p:cNvSpPr>
            <p:nvPr/>
          </p:nvSpPr>
          <p:spPr bwMode="auto">
            <a:xfrm>
              <a:off x="5176" y="284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7" name="Rectangle 79"/>
            <p:cNvSpPr>
              <a:spLocks noChangeArrowheads="1"/>
            </p:cNvSpPr>
            <p:nvPr/>
          </p:nvSpPr>
          <p:spPr bwMode="auto">
            <a:xfrm>
              <a:off x="5176" y="296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8" name="Rectangle 80"/>
            <p:cNvSpPr>
              <a:spLocks noChangeArrowheads="1"/>
            </p:cNvSpPr>
            <p:nvPr/>
          </p:nvSpPr>
          <p:spPr bwMode="auto">
            <a:xfrm>
              <a:off x="5176" y="308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69" name="Rectangle 81"/>
            <p:cNvSpPr>
              <a:spLocks noChangeArrowheads="1"/>
            </p:cNvSpPr>
            <p:nvPr/>
          </p:nvSpPr>
          <p:spPr bwMode="auto">
            <a:xfrm>
              <a:off x="5176" y="32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0" name="Rectangle 82"/>
            <p:cNvSpPr>
              <a:spLocks noChangeArrowheads="1"/>
            </p:cNvSpPr>
            <p:nvPr/>
          </p:nvSpPr>
          <p:spPr bwMode="auto">
            <a:xfrm>
              <a:off x="5176" y="332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1" name="Rectangle 83"/>
            <p:cNvSpPr>
              <a:spLocks noChangeArrowheads="1"/>
            </p:cNvSpPr>
            <p:nvPr/>
          </p:nvSpPr>
          <p:spPr bwMode="auto">
            <a:xfrm>
              <a:off x="5176" y="344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2" name="Rectangle 84"/>
            <p:cNvSpPr>
              <a:spLocks noChangeArrowheads="1"/>
            </p:cNvSpPr>
            <p:nvPr/>
          </p:nvSpPr>
          <p:spPr bwMode="auto">
            <a:xfrm>
              <a:off x="5176" y="356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3" name="Rectangle 85"/>
            <p:cNvSpPr>
              <a:spLocks noChangeArrowheads="1"/>
            </p:cNvSpPr>
            <p:nvPr/>
          </p:nvSpPr>
          <p:spPr bwMode="auto">
            <a:xfrm>
              <a:off x="5176" y="368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5974" name="Rectangle 86"/>
            <p:cNvSpPr>
              <a:spLocks noChangeArrowheads="1"/>
            </p:cNvSpPr>
            <p:nvPr/>
          </p:nvSpPr>
          <p:spPr bwMode="auto">
            <a:xfrm>
              <a:off x="5176" y="3800"/>
              <a:ext cx="205" cy="107"/>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7" name="Group 87"/>
          <p:cNvGrpSpPr>
            <a:grpSpLocks/>
          </p:cNvGrpSpPr>
          <p:nvPr/>
        </p:nvGrpSpPr>
        <p:grpSpPr bwMode="auto">
          <a:xfrm>
            <a:off x="7543800" y="1154113"/>
            <a:ext cx="990600" cy="5054600"/>
            <a:chOff x="3696" y="1008"/>
            <a:chExt cx="624" cy="3184"/>
          </a:xfrm>
        </p:grpSpPr>
        <p:sp>
          <p:nvSpPr>
            <p:cNvPr id="805976" name="Rectangle 88"/>
            <p:cNvSpPr>
              <a:spLocks noChangeArrowheads="1"/>
            </p:cNvSpPr>
            <p:nvPr/>
          </p:nvSpPr>
          <p:spPr bwMode="auto">
            <a:xfrm>
              <a:off x="3696" y="10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7" name="Rectangle 89"/>
            <p:cNvSpPr>
              <a:spLocks noChangeArrowheads="1"/>
            </p:cNvSpPr>
            <p:nvPr/>
          </p:nvSpPr>
          <p:spPr bwMode="auto">
            <a:xfrm>
              <a:off x="3696" y="11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8" name="Rectangle 90"/>
            <p:cNvSpPr>
              <a:spLocks noChangeArrowheads="1"/>
            </p:cNvSpPr>
            <p:nvPr/>
          </p:nvSpPr>
          <p:spPr bwMode="auto">
            <a:xfrm>
              <a:off x="3696" y="12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79" name="Rectangle 91"/>
            <p:cNvSpPr>
              <a:spLocks noChangeArrowheads="1"/>
            </p:cNvSpPr>
            <p:nvPr/>
          </p:nvSpPr>
          <p:spPr bwMode="auto">
            <a:xfrm>
              <a:off x="3696" y="13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0" name="Rectangle 92"/>
            <p:cNvSpPr>
              <a:spLocks noChangeArrowheads="1"/>
            </p:cNvSpPr>
            <p:nvPr/>
          </p:nvSpPr>
          <p:spPr bwMode="auto">
            <a:xfrm>
              <a:off x="3696" y="14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1" name="Rectangle 93"/>
            <p:cNvSpPr>
              <a:spLocks noChangeArrowheads="1"/>
            </p:cNvSpPr>
            <p:nvPr/>
          </p:nvSpPr>
          <p:spPr bwMode="auto">
            <a:xfrm>
              <a:off x="3696" y="16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2" name="Rectangle 94"/>
            <p:cNvSpPr>
              <a:spLocks noChangeArrowheads="1"/>
            </p:cNvSpPr>
            <p:nvPr/>
          </p:nvSpPr>
          <p:spPr bwMode="auto">
            <a:xfrm>
              <a:off x="3696" y="17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3" name="Rectangle 95"/>
            <p:cNvSpPr>
              <a:spLocks noChangeArrowheads="1"/>
            </p:cNvSpPr>
            <p:nvPr/>
          </p:nvSpPr>
          <p:spPr bwMode="auto">
            <a:xfrm>
              <a:off x="3696" y="184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4" name="Rectangle 96"/>
            <p:cNvSpPr>
              <a:spLocks noChangeArrowheads="1"/>
            </p:cNvSpPr>
            <p:nvPr/>
          </p:nvSpPr>
          <p:spPr bwMode="auto">
            <a:xfrm>
              <a:off x="3696" y="196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5" name="Rectangle 97"/>
            <p:cNvSpPr>
              <a:spLocks noChangeArrowheads="1"/>
            </p:cNvSpPr>
            <p:nvPr/>
          </p:nvSpPr>
          <p:spPr bwMode="auto">
            <a:xfrm>
              <a:off x="3696" y="208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6" name="Rectangle 98"/>
            <p:cNvSpPr>
              <a:spLocks noChangeArrowheads="1"/>
            </p:cNvSpPr>
            <p:nvPr/>
          </p:nvSpPr>
          <p:spPr bwMode="auto">
            <a:xfrm>
              <a:off x="3696" y="220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7" name="Rectangle 99"/>
            <p:cNvSpPr>
              <a:spLocks noChangeArrowheads="1"/>
            </p:cNvSpPr>
            <p:nvPr/>
          </p:nvSpPr>
          <p:spPr bwMode="auto">
            <a:xfrm>
              <a:off x="3696" y="2328"/>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8" name="Rectangle 100"/>
            <p:cNvSpPr>
              <a:spLocks noChangeArrowheads="1"/>
            </p:cNvSpPr>
            <p:nvPr/>
          </p:nvSpPr>
          <p:spPr bwMode="auto">
            <a:xfrm>
              <a:off x="3696" y="27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89" name="Rectangle 101"/>
            <p:cNvSpPr>
              <a:spLocks noChangeArrowheads="1"/>
            </p:cNvSpPr>
            <p:nvPr/>
          </p:nvSpPr>
          <p:spPr bwMode="auto">
            <a:xfrm>
              <a:off x="3696" y="28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0" name="Rectangle 102"/>
            <p:cNvSpPr>
              <a:spLocks noChangeArrowheads="1"/>
            </p:cNvSpPr>
            <p:nvPr/>
          </p:nvSpPr>
          <p:spPr bwMode="auto">
            <a:xfrm>
              <a:off x="3696" y="29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1" name="Rectangle 103"/>
            <p:cNvSpPr>
              <a:spLocks noChangeArrowheads="1"/>
            </p:cNvSpPr>
            <p:nvPr/>
          </p:nvSpPr>
          <p:spPr bwMode="auto">
            <a:xfrm>
              <a:off x="3696" y="31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2" name="Rectangle 104"/>
            <p:cNvSpPr>
              <a:spLocks noChangeArrowheads="1"/>
            </p:cNvSpPr>
            <p:nvPr/>
          </p:nvSpPr>
          <p:spPr bwMode="auto">
            <a:xfrm>
              <a:off x="3696" y="32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3" name="Rectangle 105"/>
            <p:cNvSpPr>
              <a:spLocks noChangeArrowheads="1"/>
            </p:cNvSpPr>
            <p:nvPr/>
          </p:nvSpPr>
          <p:spPr bwMode="auto">
            <a:xfrm>
              <a:off x="3696" y="33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4" name="Rectangle 106"/>
            <p:cNvSpPr>
              <a:spLocks noChangeArrowheads="1"/>
            </p:cNvSpPr>
            <p:nvPr/>
          </p:nvSpPr>
          <p:spPr bwMode="auto">
            <a:xfrm>
              <a:off x="3696" y="34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5" name="Rectangle 107"/>
            <p:cNvSpPr>
              <a:spLocks noChangeArrowheads="1"/>
            </p:cNvSpPr>
            <p:nvPr/>
          </p:nvSpPr>
          <p:spPr bwMode="auto">
            <a:xfrm>
              <a:off x="3696" y="359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6" name="Rectangle 108"/>
            <p:cNvSpPr>
              <a:spLocks noChangeArrowheads="1"/>
            </p:cNvSpPr>
            <p:nvPr/>
          </p:nvSpPr>
          <p:spPr bwMode="auto">
            <a:xfrm>
              <a:off x="3696" y="371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7" name="Rectangle 109"/>
            <p:cNvSpPr>
              <a:spLocks noChangeArrowheads="1"/>
            </p:cNvSpPr>
            <p:nvPr/>
          </p:nvSpPr>
          <p:spPr bwMode="auto">
            <a:xfrm>
              <a:off x="3696" y="383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8" name="Rectangle 110"/>
            <p:cNvSpPr>
              <a:spLocks noChangeArrowheads="1"/>
            </p:cNvSpPr>
            <p:nvPr/>
          </p:nvSpPr>
          <p:spPr bwMode="auto">
            <a:xfrm>
              <a:off x="3696" y="395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sp>
          <p:nvSpPr>
            <p:cNvPr id="805999" name="Rectangle 111"/>
            <p:cNvSpPr>
              <a:spLocks noChangeArrowheads="1"/>
            </p:cNvSpPr>
            <p:nvPr/>
          </p:nvSpPr>
          <p:spPr bwMode="auto">
            <a:xfrm>
              <a:off x="3696" y="4070"/>
              <a:ext cx="624" cy="12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000" dirty="0">
                <a:solidFill>
                  <a:srgbClr val="000000"/>
                </a:solidFill>
                <a:latin typeface="Helvetica Neue"/>
              </a:endParaRPr>
            </a:p>
          </p:txBody>
        </p:sp>
      </p:grpSp>
      <p:sp>
        <p:nvSpPr>
          <p:cNvPr id="806000" name="Rectangle 112"/>
          <p:cNvSpPr>
            <a:spLocks noChangeArrowheads="1"/>
          </p:cNvSpPr>
          <p:nvPr/>
        </p:nvSpPr>
        <p:spPr bwMode="auto">
          <a:xfrm>
            <a:off x="8547100" y="1130905"/>
            <a:ext cx="587375" cy="50831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8" name="Group 113"/>
          <p:cNvGrpSpPr>
            <a:grpSpLocks/>
          </p:cNvGrpSpPr>
          <p:nvPr/>
        </p:nvGrpSpPr>
        <p:grpSpPr bwMode="auto">
          <a:xfrm>
            <a:off x="8483600" y="1130905"/>
            <a:ext cx="625475" cy="5105400"/>
            <a:chOff x="5344" y="720"/>
            <a:chExt cx="320" cy="3216"/>
          </a:xfrm>
        </p:grpSpPr>
        <p:sp>
          <p:nvSpPr>
            <p:cNvPr id="806002" name="Rectangle 114"/>
            <p:cNvSpPr>
              <a:spLocks noChangeArrowheads="1"/>
            </p:cNvSpPr>
            <p:nvPr/>
          </p:nvSpPr>
          <p:spPr bwMode="auto">
            <a:xfrm>
              <a:off x="5344" y="7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sp>
          <p:nvSpPr>
            <p:cNvPr id="806003" name="Rectangle 115"/>
            <p:cNvSpPr>
              <a:spLocks noChangeArrowheads="1"/>
            </p:cNvSpPr>
            <p:nvPr/>
          </p:nvSpPr>
          <p:spPr bwMode="auto">
            <a:xfrm>
              <a:off x="5344" y="8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0001</a:t>
              </a:r>
            </a:p>
          </p:txBody>
        </p:sp>
        <p:sp>
          <p:nvSpPr>
            <p:cNvPr id="806004" name="Rectangle 116"/>
            <p:cNvSpPr>
              <a:spLocks noChangeArrowheads="1"/>
            </p:cNvSpPr>
            <p:nvPr/>
          </p:nvSpPr>
          <p:spPr bwMode="auto">
            <a:xfrm>
              <a:off x="5344" y="96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0002</a:t>
              </a:r>
            </a:p>
          </p:txBody>
        </p:sp>
        <p:sp>
          <p:nvSpPr>
            <p:cNvPr id="806005" name="Rectangle 117"/>
            <p:cNvSpPr>
              <a:spLocks noChangeArrowheads="1"/>
            </p:cNvSpPr>
            <p:nvPr/>
          </p:nvSpPr>
          <p:spPr bwMode="auto">
            <a:xfrm>
              <a:off x="5344" y="108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0003</a:t>
              </a:r>
            </a:p>
          </p:txBody>
        </p:sp>
        <p:sp>
          <p:nvSpPr>
            <p:cNvPr id="806006" name="Rectangle 118"/>
            <p:cNvSpPr>
              <a:spLocks noChangeArrowheads="1"/>
            </p:cNvSpPr>
            <p:nvPr/>
          </p:nvSpPr>
          <p:spPr bwMode="auto">
            <a:xfrm>
              <a:off x="5344" y="120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0004</a:t>
              </a:r>
            </a:p>
          </p:txBody>
        </p:sp>
        <p:sp>
          <p:nvSpPr>
            <p:cNvPr id="806007" name="Rectangle 119"/>
            <p:cNvSpPr>
              <a:spLocks noChangeArrowheads="1"/>
            </p:cNvSpPr>
            <p:nvPr/>
          </p:nvSpPr>
          <p:spPr bwMode="auto">
            <a:xfrm>
              <a:off x="5344" y="13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0005</a:t>
              </a:r>
            </a:p>
          </p:txBody>
        </p:sp>
        <p:sp>
          <p:nvSpPr>
            <p:cNvPr id="806008" name="Rectangle 120"/>
            <p:cNvSpPr>
              <a:spLocks noChangeArrowheads="1"/>
            </p:cNvSpPr>
            <p:nvPr/>
          </p:nvSpPr>
          <p:spPr bwMode="auto">
            <a:xfrm>
              <a:off x="5344" y="14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0006</a:t>
              </a:r>
            </a:p>
          </p:txBody>
        </p:sp>
        <p:sp>
          <p:nvSpPr>
            <p:cNvPr id="806009" name="Rectangle 121"/>
            <p:cNvSpPr>
              <a:spLocks noChangeArrowheads="1"/>
            </p:cNvSpPr>
            <p:nvPr/>
          </p:nvSpPr>
          <p:spPr bwMode="auto">
            <a:xfrm>
              <a:off x="5344" y="156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0007</a:t>
              </a:r>
            </a:p>
          </p:txBody>
        </p:sp>
        <p:sp>
          <p:nvSpPr>
            <p:cNvPr id="806010" name="Rectangle 122"/>
            <p:cNvSpPr>
              <a:spLocks noChangeArrowheads="1"/>
            </p:cNvSpPr>
            <p:nvPr/>
          </p:nvSpPr>
          <p:spPr bwMode="auto">
            <a:xfrm>
              <a:off x="5344" y="168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0008</a:t>
              </a:r>
            </a:p>
          </p:txBody>
        </p:sp>
        <p:sp>
          <p:nvSpPr>
            <p:cNvPr id="806011" name="Rectangle 123"/>
            <p:cNvSpPr>
              <a:spLocks noChangeArrowheads="1"/>
            </p:cNvSpPr>
            <p:nvPr/>
          </p:nvSpPr>
          <p:spPr bwMode="auto">
            <a:xfrm>
              <a:off x="5344" y="180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0009</a:t>
              </a:r>
            </a:p>
          </p:txBody>
        </p:sp>
        <p:sp>
          <p:nvSpPr>
            <p:cNvPr id="806012" name="Rectangle 124"/>
            <p:cNvSpPr>
              <a:spLocks noChangeArrowheads="1"/>
            </p:cNvSpPr>
            <p:nvPr/>
          </p:nvSpPr>
          <p:spPr bwMode="auto">
            <a:xfrm>
              <a:off x="5344" y="192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000A</a:t>
              </a:r>
            </a:p>
          </p:txBody>
        </p:sp>
        <p:sp>
          <p:nvSpPr>
            <p:cNvPr id="806013" name="Rectangle 125"/>
            <p:cNvSpPr>
              <a:spLocks noChangeArrowheads="1"/>
            </p:cNvSpPr>
            <p:nvPr/>
          </p:nvSpPr>
          <p:spPr bwMode="auto">
            <a:xfrm>
              <a:off x="5344" y="2040"/>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000B</a:t>
              </a:r>
            </a:p>
          </p:txBody>
        </p:sp>
        <p:sp>
          <p:nvSpPr>
            <p:cNvPr id="806014" name="Rectangle 126"/>
            <p:cNvSpPr>
              <a:spLocks noChangeArrowheads="1"/>
            </p:cNvSpPr>
            <p:nvPr/>
          </p:nvSpPr>
          <p:spPr bwMode="auto">
            <a:xfrm>
              <a:off x="5344" y="24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FFF4</a:t>
              </a:r>
            </a:p>
          </p:txBody>
        </p:sp>
        <p:sp>
          <p:nvSpPr>
            <p:cNvPr id="806015" name="Rectangle 127"/>
            <p:cNvSpPr>
              <a:spLocks noChangeArrowheads="1"/>
            </p:cNvSpPr>
            <p:nvPr/>
          </p:nvSpPr>
          <p:spPr bwMode="auto">
            <a:xfrm>
              <a:off x="5344" y="25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FFF5</a:t>
              </a:r>
            </a:p>
          </p:txBody>
        </p:sp>
        <p:sp>
          <p:nvSpPr>
            <p:cNvPr id="806016" name="Rectangle 128"/>
            <p:cNvSpPr>
              <a:spLocks noChangeArrowheads="1"/>
            </p:cNvSpPr>
            <p:nvPr/>
          </p:nvSpPr>
          <p:spPr bwMode="auto">
            <a:xfrm>
              <a:off x="5344" y="270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FFF6</a:t>
              </a:r>
            </a:p>
          </p:txBody>
        </p:sp>
        <p:sp>
          <p:nvSpPr>
            <p:cNvPr id="806017" name="Rectangle 129"/>
            <p:cNvSpPr>
              <a:spLocks noChangeArrowheads="1"/>
            </p:cNvSpPr>
            <p:nvPr/>
          </p:nvSpPr>
          <p:spPr bwMode="auto">
            <a:xfrm>
              <a:off x="5344" y="282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FFF7</a:t>
              </a:r>
            </a:p>
          </p:txBody>
        </p:sp>
        <p:sp>
          <p:nvSpPr>
            <p:cNvPr id="806018" name="Rectangle 130"/>
            <p:cNvSpPr>
              <a:spLocks noChangeArrowheads="1"/>
            </p:cNvSpPr>
            <p:nvPr/>
          </p:nvSpPr>
          <p:spPr bwMode="auto">
            <a:xfrm>
              <a:off x="5344" y="294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FFF8</a:t>
              </a:r>
            </a:p>
          </p:txBody>
        </p:sp>
        <p:sp>
          <p:nvSpPr>
            <p:cNvPr id="806019" name="Rectangle 131"/>
            <p:cNvSpPr>
              <a:spLocks noChangeArrowheads="1"/>
            </p:cNvSpPr>
            <p:nvPr/>
          </p:nvSpPr>
          <p:spPr bwMode="auto">
            <a:xfrm>
              <a:off x="5344" y="30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FFF9</a:t>
              </a:r>
            </a:p>
          </p:txBody>
        </p:sp>
        <p:sp>
          <p:nvSpPr>
            <p:cNvPr id="806020" name="Rectangle 132"/>
            <p:cNvSpPr>
              <a:spLocks noChangeArrowheads="1"/>
            </p:cNvSpPr>
            <p:nvPr/>
          </p:nvSpPr>
          <p:spPr bwMode="auto">
            <a:xfrm>
              <a:off x="5344" y="31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FFFA</a:t>
              </a:r>
            </a:p>
          </p:txBody>
        </p:sp>
        <p:sp>
          <p:nvSpPr>
            <p:cNvPr id="806021" name="Rectangle 133"/>
            <p:cNvSpPr>
              <a:spLocks noChangeArrowheads="1"/>
            </p:cNvSpPr>
            <p:nvPr/>
          </p:nvSpPr>
          <p:spPr bwMode="auto">
            <a:xfrm>
              <a:off x="5344" y="330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FFFB</a:t>
              </a:r>
            </a:p>
          </p:txBody>
        </p:sp>
        <p:sp>
          <p:nvSpPr>
            <p:cNvPr id="806022" name="Rectangle 134"/>
            <p:cNvSpPr>
              <a:spLocks noChangeArrowheads="1"/>
            </p:cNvSpPr>
            <p:nvPr/>
          </p:nvSpPr>
          <p:spPr bwMode="auto">
            <a:xfrm>
              <a:off x="5344" y="342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FFFC</a:t>
              </a:r>
            </a:p>
          </p:txBody>
        </p:sp>
        <p:sp>
          <p:nvSpPr>
            <p:cNvPr id="806023" name="Rectangle 135"/>
            <p:cNvSpPr>
              <a:spLocks noChangeArrowheads="1"/>
            </p:cNvSpPr>
            <p:nvPr/>
          </p:nvSpPr>
          <p:spPr bwMode="auto">
            <a:xfrm>
              <a:off x="5344" y="354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FFFD</a:t>
              </a:r>
            </a:p>
          </p:txBody>
        </p:sp>
        <p:sp>
          <p:nvSpPr>
            <p:cNvPr id="806024" name="Rectangle 136"/>
            <p:cNvSpPr>
              <a:spLocks noChangeArrowheads="1"/>
            </p:cNvSpPr>
            <p:nvPr/>
          </p:nvSpPr>
          <p:spPr bwMode="auto">
            <a:xfrm>
              <a:off x="5344" y="366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FFFE</a:t>
              </a:r>
            </a:p>
          </p:txBody>
        </p:sp>
        <p:sp>
          <p:nvSpPr>
            <p:cNvPr id="806025" name="Rectangle 137"/>
            <p:cNvSpPr>
              <a:spLocks noChangeArrowheads="1"/>
            </p:cNvSpPr>
            <p:nvPr/>
          </p:nvSpPr>
          <p:spPr bwMode="auto">
            <a:xfrm>
              <a:off x="5344" y="3782"/>
              <a:ext cx="320"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FFFF</a:t>
              </a:r>
            </a:p>
          </p:txBody>
        </p:sp>
      </p:grpSp>
      <p:sp>
        <p:nvSpPr>
          <p:cNvPr id="806026" name="Rectangle 138"/>
          <p:cNvSpPr>
            <a:spLocks noChangeArrowheads="1"/>
          </p:cNvSpPr>
          <p:nvPr/>
        </p:nvSpPr>
        <p:spPr bwMode="auto">
          <a:xfrm>
            <a:off x="8547100" y="1130905"/>
            <a:ext cx="587375" cy="50831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9" name="Group 139"/>
          <p:cNvGrpSpPr>
            <a:grpSpLocks/>
          </p:cNvGrpSpPr>
          <p:nvPr/>
        </p:nvGrpSpPr>
        <p:grpSpPr bwMode="auto">
          <a:xfrm>
            <a:off x="8483600" y="1118810"/>
            <a:ext cx="593725" cy="5105400"/>
            <a:chOff x="4144" y="697"/>
            <a:chExt cx="374" cy="3216"/>
          </a:xfrm>
        </p:grpSpPr>
        <p:sp>
          <p:nvSpPr>
            <p:cNvPr id="806028" name="Rectangle 140"/>
            <p:cNvSpPr>
              <a:spLocks noChangeArrowheads="1"/>
            </p:cNvSpPr>
            <p:nvPr/>
          </p:nvSpPr>
          <p:spPr bwMode="auto">
            <a:xfrm>
              <a:off x="4144" y="6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sp>
          <p:nvSpPr>
            <p:cNvPr id="806029" name="Rectangle 141"/>
            <p:cNvSpPr>
              <a:spLocks noChangeArrowheads="1"/>
            </p:cNvSpPr>
            <p:nvPr/>
          </p:nvSpPr>
          <p:spPr bwMode="auto">
            <a:xfrm>
              <a:off x="4144" y="8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0004</a:t>
              </a:r>
            </a:p>
          </p:txBody>
        </p:sp>
        <p:sp>
          <p:nvSpPr>
            <p:cNvPr id="806030" name="Rectangle 142"/>
            <p:cNvSpPr>
              <a:spLocks noChangeArrowheads="1"/>
            </p:cNvSpPr>
            <p:nvPr/>
          </p:nvSpPr>
          <p:spPr bwMode="auto">
            <a:xfrm>
              <a:off x="4144" y="93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0008</a:t>
              </a:r>
            </a:p>
          </p:txBody>
        </p:sp>
        <p:sp>
          <p:nvSpPr>
            <p:cNvPr id="806031" name="Rectangle 143"/>
            <p:cNvSpPr>
              <a:spLocks noChangeArrowheads="1"/>
            </p:cNvSpPr>
            <p:nvPr/>
          </p:nvSpPr>
          <p:spPr bwMode="auto">
            <a:xfrm>
              <a:off x="4144" y="105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000C</a:t>
              </a:r>
            </a:p>
          </p:txBody>
        </p:sp>
        <p:sp>
          <p:nvSpPr>
            <p:cNvPr id="806032" name="Rectangle 144"/>
            <p:cNvSpPr>
              <a:spLocks noChangeArrowheads="1"/>
            </p:cNvSpPr>
            <p:nvPr/>
          </p:nvSpPr>
          <p:spPr bwMode="auto">
            <a:xfrm>
              <a:off x="4144" y="117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0010</a:t>
              </a:r>
            </a:p>
          </p:txBody>
        </p:sp>
        <p:sp>
          <p:nvSpPr>
            <p:cNvPr id="806033" name="Rectangle 145"/>
            <p:cNvSpPr>
              <a:spLocks noChangeArrowheads="1"/>
            </p:cNvSpPr>
            <p:nvPr/>
          </p:nvSpPr>
          <p:spPr bwMode="auto">
            <a:xfrm>
              <a:off x="4144" y="12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0014</a:t>
              </a:r>
            </a:p>
          </p:txBody>
        </p:sp>
        <p:sp>
          <p:nvSpPr>
            <p:cNvPr id="806034" name="Rectangle 146"/>
            <p:cNvSpPr>
              <a:spLocks noChangeArrowheads="1"/>
            </p:cNvSpPr>
            <p:nvPr/>
          </p:nvSpPr>
          <p:spPr bwMode="auto">
            <a:xfrm>
              <a:off x="4144" y="14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0018</a:t>
              </a:r>
            </a:p>
          </p:txBody>
        </p:sp>
        <p:sp>
          <p:nvSpPr>
            <p:cNvPr id="806035" name="Rectangle 147"/>
            <p:cNvSpPr>
              <a:spLocks noChangeArrowheads="1"/>
            </p:cNvSpPr>
            <p:nvPr/>
          </p:nvSpPr>
          <p:spPr bwMode="auto">
            <a:xfrm>
              <a:off x="4144" y="153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001C</a:t>
              </a:r>
            </a:p>
          </p:txBody>
        </p:sp>
        <p:sp>
          <p:nvSpPr>
            <p:cNvPr id="806036" name="Rectangle 148"/>
            <p:cNvSpPr>
              <a:spLocks noChangeArrowheads="1"/>
            </p:cNvSpPr>
            <p:nvPr/>
          </p:nvSpPr>
          <p:spPr bwMode="auto">
            <a:xfrm>
              <a:off x="4144" y="165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0020</a:t>
              </a:r>
            </a:p>
          </p:txBody>
        </p:sp>
        <p:sp>
          <p:nvSpPr>
            <p:cNvPr id="806037" name="Rectangle 149"/>
            <p:cNvSpPr>
              <a:spLocks noChangeArrowheads="1"/>
            </p:cNvSpPr>
            <p:nvPr/>
          </p:nvSpPr>
          <p:spPr bwMode="auto">
            <a:xfrm>
              <a:off x="4144" y="177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0024</a:t>
              </a:r>
            </a:p>
          </p:txBody>
        </p:sp>
        <p:sp>
          <p:nvSpPr>
            <p:cNvPr id="806038" name="Rectangle 150"/>
            <p:cNvSpPr>
              <a:spLocks noChangeArrowheads="1"/>
            </p:cNvSpPr>
            <p:nvPr/>
          </p:nvSpPr>
          <p:spPr bwMode="auto">
            <a:xfrm>
              <a:off x="4144" y="189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0028</a:t>
              </a:r>
            </a:p>
          </p:txBody>
        </p:sp>
        <p:sp>
          <p:nvSpPr>
            <p:cNvPr id="806039" name="Rectangle 151"/>
            <p:cNvSpPr>
              <a:spLocks noChangeArrowheads="1"/>
            </p:cNvSpPr>
            <p:nvPr/>
          </p:nvSpPr>
          <p:spPr bwMode="auto">
            <a:xfrm>
              <a:off x="4144" y="2017"/>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002C</a:t>
              </a:r>
            </a:p>
          </p:txBody>
        </p:sp>
        <p:sp>
          <p:nvSpPr>
            <p:cNvPr id="806040" name="Rectangle 152"/>
            <p:cNvSpPr>
              <a:spLocks noChangeArrowheads="1"/>
            </p:cNvSpPr>
            <p:nvPr/>
          </p:nvSpPr>
          <p:spPr bwMode="auto">
            <a:xfrm>
              <a:off x="4144" y="24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FFD0</a:t>
              </a:r>
            </a:p>
          </p:txBody>
        </p:sp>
        <p:sp>
          <p:nvSpPr>
            <p:cNvPr id="806041" name="Rectangle 153"/>
            <p:cNvSpPr>
              <a:spLocks noChangeArrowheads="1"/>
            </p:cNvSpPr>
            <p:nvPr/>
          </p:nvSpPr>
          <p:spPr bwMode="auto">
            <a:xfrm>
              <a:off x="4144" y="25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FFD4</a:t>
              </a:r>
            </a:p>
          </p:txBody>
        </p:sp>
        <p:sp>
          <p:nvSpPr>
            <p:cNvPr id="806042" name="Rectangle 154"/>
            <p:cNvSpPr>
              <a:spLocks noChangeArrowheads="1"/>
            </p:cNvSpPr>
            <p:nvPr/>
          </p:nvSpPr>
          <p:spPr bwMode="auto">
            <a:xfrm>
              <a:off x="4144" y="267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FFD8</a:t>
              </a:r>
            </a:p>
          </p:txBody>
        </p:sp>
        <p:sp>
          <p:nvSpPr>
            <p:cNvPr id="806043" name="Rectangle 155"/>
            <p:cNvSpPr>
              <a:spLocks noChangeArrowheads="1"/>
            </p:cNvSpPr>
            <p:nvPr/>
          </p:nvSpPr>
          <p:spPr bwMode="auto">
            <a:xfrm>
              <a:off x="4144" y="2799"/>
              <a:ext cx="371"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FFDC</a:t>
              </a:r>
            </a:p>
          </p:txBody>
        </p:sp>
        <p:sp>
          <p:nvSpPr>
            <p:cNvPr id="806044" name="Rectangle 156"/>
            <p:cNvSpPr>
              <a:spLocks noChangeArrowheads="1"/>
            </p:cNvSpPr>
            <p:nvPr/>
          </p:nvSpPr>
          <p:spPr bwMode="auto">
            <a:xfrm>
              <a:off x="4144" y="291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FFE0</a:t>
              </a:r>
            </a:p>
          </p:txBody>
        </p:sp>
        <p:sp>
          <p:nvSpPr>
            <p:cNvPr id="806045" name="Rectangle 157"/>
            <p:cNvSpPr>
              <a:spLocks noChangeArrowheads="1"/>
            </p:cNvSpPr>
            <p:nvPr/>
          </p:nvSpPr>
          <p:spPr bwMode="auto">
            <a:xfrm>
              <a:off x="4144" y="30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FFE4</a:t>
              </a:r>
            </a:p>
          </p:txBody>
        </p:sp>
        <p:sp>
          <p:nvSpPr>
            <p:cNvPr id="806046" name="Rectangle 158"/>
            <p:cNvSpPr>
              <a:spLocks noChangeArrowheads="1"/>
            </p:cNvSpPr>
            <p:nvPr/>
          </p:nvSpPr>
          <p:spPr bwMode="auto">
            <a:xfrm>
              <a:off x="4144" y="31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FFE8</a:t>
              </a:r>
            </a:p>
          </p:txBody>
        </p:sp>
        <p:sp>
          <p:nvSpPr>
            <p:cNvPr id="806047" name="Rectangle 159"/>
            <p:cNvSpPr>
              <a:spLocks noChangeArrowheads="1"/>
            </p:cNvSpPr>
            <p:nvPr/>
          </p:nvSpPr>
          <p:spPr bwMode="auto">
            <a:xfrm>
              <a:off x="4144" y="3279"/>
              <a:ext cx="374"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FFEC</a:t>
              </a:r>
            </a:p>
          </p:txBody>
        </p:sp>
        <p:sp>
          <p:nvSpPr>
            <p:cNvPr id="806048" name="Rectangle 160"/>
            <p:cNvSpPr>
              <a:spLocks noChangeArrowheads="1"/>
            </p:cNvSpPr>
            <p:nvPr/>
          </p:nvSpPr>
          <p:spPr bwMode="auto">
            <a:xfrm>
              <a:off x="4144" y="339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FFF0</a:t>
              </a:r>
            </a:p>
          </p:txBody>
        </p:sp>
        <p:sp>
          <p:nvSpPr>
            <p:cNvPr id="806049" name="Rectangle 161"/>
            <p:cNvSpPr>
              <a:spLocks noChangeArrowheads="1"/>
            </p:cNvSpPr>
            <p:nvPr/>
          </p:nvSpPr>
          <p:spPr bwMode="auto">
            <a:xfrm>
              <a:off x="4144" y="351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FFF4</a:t>
              </a:r>
            </a:p>
          </p:txBody>
        </p:sp>
        <p:sp>
          <p:nvSpPr>
            <p:cNvPr id="806050" name="Rectangle 162"/>
            <p:cNvSpPr>
              <a:spLocks noChangeArrowheads="1"/>
            </p:cNvSpPr>
            <p:nvPr/>
          </p:nvSpPr>
          <p:spPr bwMode="auto">
            <a:xfrm>
              <a:off x="4144" y="363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FFF8</a:t>
              </a:r>
            </a:p>
          </p:txBody>
        </p:sp>
        <p:sp>
          <p:nvSpPr>
            <p:cNvPr id="806051" name="Rectangle 163"/>
            <p:cNvSpPr>
              <a:spLocks noChangeArrowheads="1"/>
            </p:cNvSpPr>
            <p:nvPr/>
          </p:nvSpPr>
          <p:spPr bwMode="auto">
            <a:xfrm>
              <a:off x="4144" y="3759"/>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FFFC</a:t>
              </a:r>
            </a:p>
          </p:txBody>
        </p:sp>
      </p:grpSp>
      <p:sp>
        <p:nvSpPr>
          <p:cNvPr id="806052" name="Line 164"/>
          <p:cNvSpPr>
            <a:spLocks noChangeShapeType="1"/>
          </p:cNvSpPr>
          <p:nvPr/>
        </p:nvSpPr>
        <p:spPr bwMode="auto">
          <a:xfrm>
            <a:off x="8539163" y="1155095"/>
            <a:ext cx="1587" cy="2303463"/>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6053" name="Line 165"/>
          <p:cNvSpPr>
            <a:spLocks noChangeShapeType="1"/>
          </p:cNvSpPr>
          <p:nvPr/>
        </p:nvSpPr>
        <p:spPr bwMode="auto">
          <a:xfrm>
            <a:off x="8539163" y="3931633"/>
            <a:ext cx="1587" cy="228600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806054" name="Text Box 166"/>
          <p:cNvSpPr txBox="1">
            <a:spLocks noChangeArrowheads="1"/>
          </p:cNvSpPr>
          <p:nvPr/>
        </p:nvSpPr>
        <p:spPr bwMode="auto">
          <a:xfrm>
            <a:off x="8201025" y="3371850"/>
            <a:ext cx="304800" cy="558800"/>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200">
                <a:solidFill>
                  <a:srgbClr val="000000"/>
                </a:solidFill>
              </a:rPr>
              <a:t>.</a:t>
            </a:r>
          </a:p>
          <a:p>
            <a:pPr algn="ctr">
              <a:lnSpc>
                <a:spcPct val="85000"/>
              </a:lnSpc>
            </a:pPr>
            <a:r>
              <a:rPr lang="en-US" sz="1200">
                <a:solidFill>
                  <a:srgbClr val="000000"/>
                </a:solidFill>
              </a:rPr>
              <a:t>.</a:t>
            </a:r>
          </a:p>
          <a:p>
            <a:pPr algn="ctr">
              <a:lnSpc>
                <a:spcPct val="85000"/>
              </a:lnSpc>
            </a:pPr>
            <a:r>
              <a:rPr lang="en-US" sz="1200">
                <a:solidFill>
                  <a:srgbClr val="000000"/>
                </a:solidFill>
              </a:rPr>
              <a:t>.</a:t>
            </a:r>
          </a:p>
        </p:txBody>
      </p:sp>
      <p:sp>
        <p:nvSpPr>
          <p:cNvPr id="806055" name="Rectangle 167"/>
          <p:cNvSpPr>
            <a:spLocks noChangeArrowheads="1"/>
          </p:cNvSpPr>
          <p:nvPr/>
        </p:nvSpPr>
        <p:spPr bwMode="auto">
          <a:xfrm>
            <a:off x="7543800" y="3454400"/>
            <a:ext cx="990600" cy="46037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806056" name="Text Box 168"/>
          <p:cNvSpPr txBox="1">
            <a:spLocks noChangeArrowheads="1"/>
          </p:cNvSpPr>
          <p:nvPr/>
        </p:nvSpPr>
        <p:spPr bwMode="auto">
          <a:xfrm>
            <a:off x="7543800" y="3362325"/>
            <a:ext cx="990600" cy="558800"/>
          </a:xfrm>
          <a:prstGeom prst="rect">
            <a:avLst/>
          </a:prstGeom>
          <a:noFill/>
          <a:ln w="9525">
            <a:noFill/>
            <a:miter lim="800000"/>
            <a:headEnd/>
            <a:tailEnd/>
          </a:ln>
          <a:effectLst/>
        </p:spPr>
        <p:txBody>
          <a:bodyPr>
            <a:prstTxWarp prst="textNoShape">
              <a:avLst/>
            </a:prstTxWarp>
            <a:spAutoFit/>
          </a:bodyPr>
          <a:lstStyle/>
          <a:p>
            <a:pPr algn="ctr">
              <a:lnSpc>
                <a:spcPct val="85000"/>
              </a:lnSpc>
            </a:pPr>
            <a:r>
              <a:rPr lang="en-US" sz="1200">
                <a:solidFill>
                  <a:srgbClr val="000000"/>
                </a:solidFill>
              </a:rPr>
              <a:t>.</a:t>
            </a:r>
          </a:p>
          <a:p>
            <a:pPr algn="ctr">
              <a:lnSpc>
                <a:spcPct val="85000"/>
              </a:lnSpc>
            </a:pPr>
            <a:r>
              <a:rPr lang="en-US" sz="1200">
                <a:solidFill>
                  <a:srgbClr val="000000"/>
                </a:solidFill>
              </a:rPr>
              <a:t>.</a:t>
            </a:r>
          </a:p>
          <a:p>
            <a:pPr algn="ctr">
              <a:lnSpc>
                <a:spcPct val="85000"/>
              </a:lnSpc>
            </a:pPr>
            <a:r>
              <a:rPr lang="en-US" sz="120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05891">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499"/>
                                          </p:stCondLst>
                                        </p:cTn>
                                        <p:tgtEl>
                                          <p:spTgt spid="3"/>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499"/>
                                          </p:stCondLst>
                                        </p:cTn>
                                        <p:tgtEl>
                                          <p:spTgt spid="4"/>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499"/>
                                          </p:stCondLst>
                                        </p:cTn>
                                        <p:tgtEl>
                                          <p:spTgt spid="6"/>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499"/>
                                          </p:stCondLst>
                                        </p:cTn>
                                        <p:tgtEl>
                                          <p:spTgt spid="806052"/>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499"/>
                                          </p:stCondLst>
                                        </p:cTn>
                                        <p:tgtEl>
                                          <p:spTgt spid="806053"/>
                                        </p:tgtEl>
                                        <p:attrNameLst>
                                          <p:attrName>style.visibility</p:attrName>
                                        </p:attrNameLst>
                                      </p:cBhvr>
                                      <p:to>
                                        <p:strVal val="visible"/>
                                      </p:to>
                                    </p:set>
                                  </p:childTnLst>
                                </p:cTn>
                              </p:par>
                              <p:par>
                                <p:cTn id="20" presetID="2" presetClass="entr" presetSubtype="2"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1+#ppt_w/2"/>
                                          </p:val>
                                        </p:tav>
                                        <p:tav tm="100000">
                                          <p:val>
                                            <p:strVal val="#ppt_x"/>
                                          </p:val>
                                        </p:tav>
                                      </p:tavLst>
                                    </p:anim>
                                    <p:anim calcmode="lin" valueType="num">
                                      <p:cBhvr additive="base">
                                        <p:cTn id="23" dur="500" fill="hold"/>
                                        <p:tgtEl>
                                          <p:spTgt spid="7"/>
                                        </p:tgtEl>
                                        <p:attrNameLst>
                                          <p:attrName>ppt_y</p:attrName>
                                        </p:attrNameLst>
                                      </p:cBhvr>
                                      <p:tavLst>
                                        <p:tav tm="0">
                                          <p:val>
                                            <p:strVal val="#ppt_y"/>
                                          </p:val>
                                        </p:tav>
                                        <p:tav tm="100000">
                                          <p:val>
                                            <p:strVal val="#ppt_y"/>
                                          </p:val>
                                        </p:tav>
                                      </p:tavLst>
                                    </p:anim>
                                  </p:childTnLst>
                                </p:cTn>
                              </p:par>
                              <p:par>
                                <p:cTn id="24" presetID="9" presetClass="exit" presetSubtype="0" fill="hold" nodeType="withEffect">
                                  <p:stCondLst>
                                    <p:cond delay="0"/>
                                  </p:stCondLst>
                                  <p:childTnLst>
                                    <p:animEffect transition="out" filter="dissolv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par>
                                <p:cTn id="27" presetID="9"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ssolve">
                                      <p:cBhvr>
                                        <p:cTn id="29" dur="500"/>
                                        <p:tgtEl>
                                          <p:spTgt spid="9"/>
                                        </p:tgtEl>
                                      </p:cBhvr>
                                    </p:animEffect>
                                  </p:childTnLst>
                                </p:cTn>
                              </p:par>
                              <p:par>
                                <p:cTn id="30" presetID="9" presetClass="exit" presetSubtype="0" fill="hold" grpId="0" nodeType="withEffect">
                                  <p:stCondLst>
                                    <p:cond delay="0"/>
                                  </p:stCondLst>
                                  <p:childTnLst>
                                    <p:animEffect transition="out" filter="dissolve">
                                      <p:cBhvr>
                                        <p:cTn id="31" dur="500"/>
                                        <p:tgtEl>
                                          <p:spTgt spid="806054"/>
                                        </p:tgtEl>
                                      </p:cBhvr>
                                    </p:animEffect>
                                    <p:set>
                                      <p:cBhvr>
                                        <p:cTn id="32" dur="1" fill="hold">
                                          <p:stCondLst>
                                            <p:cond delay="499"/>
                                          </p:stCondLst>
                                        </p:cTn>
                                        <p:tgtEl>
                                          <p:spTgt spid="806054"/>
                                        </p:tgtEl>
                                        <p:attrNameLst>
                                          <p:attrName>style.visibility</p:attrName>
                                        </p:attrNameLst>
                                      </p:cBhvr>
                                      <p:to>
                                        <p:strVal val="hidden"/>
                                      </p:to>
                                    </p:set>
                                  </p:childTnLst>
                                </p:cTn>
                              </p:par>
                              <p:par>
                                <p:cTn id="33" presetID="9" presetClass="entr" presetSubtype="0" fill="hold" grpId="0" nodeType="withEffect">
                                  <p:stCondLst>
                                    <p:cond delay="0"/>
                                  </p:stCondLst>
                                  <p:childTnLst>
                                    <p:set>
                                      <p:cBhvr>
                                        <p:cTn id="34" dur="1" fill="hold">
                                          <p:stCondLst>
                                            <p:cond delay="0"/>
                                          </p:stCondLst>
                                        </p:cTn>
                                        <p:tgtEl>
                                          <p:spTgt spid="806056"/>
                                        </p:tgtEl>
                                        <p:attrNameLst>
                                          <p:attrName>style.visibility</p:attrName>
                                        </p:attrNameLst>
                                      </p:cBhvr>
                                      <p:to>
                                        <p:strVal val="visible"/>
                                      </p:to>
                                    </p:set>
                                    <p:animEffect transition="in" filter="dissolve">
                                      <p:cBhvr>
                                        <p:cTn id="35" dur="500"/>
                                        <p:tgtEl>
                                          <p:spTgt spid="806056"/>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805891">
                                            <p:txEl>
                                              <p:pRg st="2" end="2"/>
                                            </p:txEl>
                                          </p:spTgt>
                                        </p:tgtEl>
                                        <p:attrNameLst>
                                          <p:attrName>style.visibility</p:attrName>
                                        </p:attrNameLst>
                                      </p:cBhvr>
                                      <p:to>
                                        <p:strVal val="visible"/>
                                      </p:to>
                                    </p:set>
                                  </p:childTnLst>
                                </p:cTn>
                              </p:par>
                            </p:childTnLst>
                          </p:cTn>
                        </p:par>
                        <p:par>
                          <p:cTn id="40" fill="hold">
                            <p:stCondLst>
                              <p:cond delay="0"/>
                            </p:stCondLst>
                            <p:childTnLst>
                              <p:par>
                                <p:cTn id="41" presetID="1" presetClass="entr" presetSubtype="0" fill="hold" grpId="0" nodeType="afterEffect">
                                  <p:stCondLst>
                                    <p:cond delay="0"/>
                                  </p:stCondLst>
                                  <p:childTnLst>
                                    <p:set>
                                      <p:cBhvr>
                                        <p:cTn id="42" dur="1" fill="hold">
                                          <p:stCondLst>
                                            <p:cond delay="499"/>
                                          </p:stCondLst>
                                        </p:cTn>
                                        <p:tgtEl>
                                          <p:spTgt spid="80605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499"/>
                                          </p:stCondLst>
                                        </p:cTn>
                                        <p:tgtEl>
                                          <p:spTgt spid="8060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05891">
                                            <p:txEl>
                                              <p:pRg st="3" end="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0589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6026" grpId="0" animBg="1"/>
      <p:bldP spid="806052" grpId="0" animBg="1"/>
      <p:bldP spid="806053" grpId="0" animBg="1"/>
      <p:bldP spid="806054" grpId="0" autoUpdateAnimBg="0"/>
      <p:bldP spid="806055" grpId="0" animBg="1"/>
      <p:bldP spid="806056"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a:t>
            </a:r>
            <a:endParaRPr lang="en-US" sz="4000" dirty="0">
              <a:solidFill>
                <a:schemeClr val="tx1"/>
              </a:solidFill>
            </a:endParaRPr>
          </a:p>
        </p:txBody>
      </p:sp>
      <p:sp>
        <p:nvSpPr>
          <p:cNvPr id="795664" name="Text Box 16"/>
          <p:cNvSpPr txBox="1">
            <a:spLocks noChangeArrowheads="1"/>
          </p:cNvSpPr>
          <p:nvPr/>
        </p:nvSpPr>
        <p:spPr bwMode="auto">
          <a:xfrm>
            <a:off x="482600" y="1343025"/>
            <a:ext cx="8128000" cy="2277547"/>
          </a:xfrm>
          <a:prstGeom prst="rect">
            <a:avLst/>
          </a:prstGeom>
          <a:noFill/>
          <a:ln w="9525">
            <a:noFill/>
            <a:miter lim="800000"/>
            <a:headEnd/>
            <a:tailEnd/>
          </a:ln>
          <a:effectLst/>
        </p:spPr>
        <p:txBody>
          <a:bodyPr>
            <a:prstTxWarp prst="textNoShape">
              <a:avLst/>
            </a:prstTxWarp>
            <a:spAutoFit/>
          </a:bodyPr>
          <a:lstStyle/>
          <a:p>
            <a:pPr lvl="0">
              <a:lnSpc>
                <a:spcPct val="85000"/>
              </a:lnSpc>
              <a:spcAft>
                <a:spcPts val="1200"/>
              </a:spcAft>
            </a:pPr>
            <a:r>
              <a:rPr lang="en-US" sz="2400" b="0" dirty="0">
                <a:solidFill>
                  <a:srgbClr val="000000"/>
                </a:solidFill>
              </a:rPr>
              <a:t>The theoretical memory limits in 16, 32 and 64 bit machines are?</a:t>
            </a:r>
          </a:p>
          <a:p>
            <a:pPr lvl="0">
              <a:lnSpc>
                <a:spcPct val="85000"/>
              </a:lnSpc>
              <a:spcAft>
                <a:spcPts val="1200"/>
              </a:spcAft>
            </a:pPr>
            <a:r>
              <a:rPr lang="en-US" sz="2400" b="0" dirty="0">
                <a:solidFill>
                  <a:srgbClr val="000000"/>
                </a:solidFill>
              </a:rPr>
              <a:t>As follows:</a:t>
            </a:r>
          </a:p>
          <a:p>
            <a:pPr marL="342900" lvl="0" indent="-342900">
              <a:lnSpc>
                <a:spcPct val="85000"/>
              </a:lnSpc>
              <a:spcAft>
                <a:spcPts val="1200"/>
              </a:spcAft>
              <a:buFont typeface="Arial" panose="020B0604020202020204" pitchFamily="34" charset="0"/>
              <a:buChar char="•"/>
            </a:pPr>
            <a:r>
              <a:rPr lang="en-US" sz="2400" b="0" dirty="0">
                <a:solidFill>
                  <a:srgbClr val="000000"/>
                </a:solidFill>
              </a:rPr>
              <a:t>16 bit = 65, 536 bytes (64 Kilobytes)</a:t>
            </a:r>
          </a:p>
          <a:p>
            <a:pPr marL="342900" lvl="0" indent="-342900">
              <a:lnSpc>
                <a:spcPct val="85000"/>
              </a:lnSpc>
              <a:spcAft>
                <a:spcPts val="1200"/>
              </a:spcAft>
              <a:buFont typeface="Arial" panose="020B0604020202020204" pitchFamily="34" charset="0"/>
              <a:buChar char="•"/>
            </a:pPr>
            <a:r>
              <a:rPr lang="en-US" sz="2400" b="0" dirty="0">
                <a:solidFill>
                  <a:srgbClr val="000000"/>
                </a:solidFill>
              </a:rPr>
              <a:t>32 bit = 4, 294, 967, 295 bytes (4 Gigabytes)</a:t>
            </a:r>
          </a:p>
          <a:p>
            <a:pPr marL="342900" lvl="0" indent="-342900">
              <a:lnSpc>
                <a:spcPct val="85000"/>
              </a:lnSpc>
              <a:spcAft>
                <a:spcPts val="1200"/>
              </a:spcAft>
              <a:buFont typeface="Arial" panose="020B0604020202020204" pitchFamily="34" charset="0"/>
              <a:buChar char="•"/>
            </a:pPr>
            <a:r>
              <a:rPr lang="en-US" sz="2400" b="0" dirty="0">
                <a:solidFill>
                  <a:srgbClr val="000000"/>
                </a:solidFill>
              </a:rPr>
              <a:t>64 bit = 18, 446, 744, 073, 709, 551, 616 (16 </a:t>
            </a:r>
            <a:r>
              <a:rPr lang="en-US" sz="2400" b="0" dirty="0" err="1">
                <a:solidFill>
                  <a:srgbClr val="000000"/>
                </a:solidFill>
              </a:rPr>
              <a:t>Exabytes</a:t>
            </a:r>
            <a:r>
              <a:rPr lang="en-US" sz="2400" b="0" dirty="0">
                <a:solidFill>
                  <a:srgbClr val="000000"/>
                </a:solidFill>
              </a:rPr>
              <a:t>)</a:t>
            </a:r>
          </a:p>
        </p:txBody>
      </p:sp>
    </p:spTree>
    <p:extLst>
      <p:ext uri="{BB962C8B-B14F-4D97-AF65-F5344CB8AC3E}">
        <p14:creationId xmlns:p14="http://schemas.microsoft.com/office/powerpoint/2010/main" val="2720972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566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56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566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566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9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Allocation of Memory to Variables</a:t>
            </a:r>
          </a:p>
        </p:txBody>
      </p:sp>
      <p:sp>
        <p:nvSpPr>
          <p:cNvPr id="807939" name="Rectangle 3"/>
          <p:cNvSpPr>
            <a:spLocks noChangeArrowheads="1"/>
          </p:cNvSpPr>
          <p:nvPr/>
        </p:nvSpPr>
        <p:spPr bwMode="auto">
          <a:xfrm>
            <a:off x="482600" y="1155700"/>
            <a:ext cx="8178800" cy="746125"/>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When you declare a variable in a program, C++ allocates space for that variable from one of several memory regions.</a:t>
            </a:r>
          </a:p>
        </p:txBody>
      </p:sp>
      <p:grpSp>
        <p:nvGrpSpPr>
          <p:cNvPr id="2" name="Group 4"/>
          <p:cNvGrpSpPr>
            <a:grpSpLocks/>
          </p:cNvGrpSpPr>
          <p:nvPr/>
        </p:nvGrpSpPr>
        <p:grpSpPr bwMode="auto">
          <a:xfrm>
            <a:off x="7543800" y="1981201"/>
            <a:ext cx="1524000" cy="931863"/>
            <a:chOff x="4752" y="1248"/>
            <a:chExt cx="960" cy="587"/>
          </a:xfrm>
        </p:grpSpPr>
        <p:sp>
          <p:nvSpPr>
            <p:cNvPr id="807942" name="Rectangle 6"/>
            <p:cNvSpPr>
              <a:spLocks noChangeArrowheads="1"/>
            </p:cNvSpPr>
            <p:nvPr/>
          </p:nvSpPr>
          <p:spPr bwMode="auto">
            <a:xfrm>
              <a:off x="4752" y="1255"/>
              <a:ext cx="624" cy="580"/>
            </a:xfrm>
            <a:prstGeom prst="rect">
              <a:avLst/>
            </a:prstGeom>
            <a:solidFill>
              <a:srgbClr val="33FF33"/>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dirty="0">
                  <a:solidFill>
                    <a:srgbClr val="000000"/>
                  </a:solidFill>
                </a:rPr>
                <a:t>static</a:t>
              </a:r>
            </a:p>
            <a:p>
              <a:pPr algn="ctr">
                <a:lnSpc>
                  <a:spcPct val="85000"/>
                </a:lnSpc>
              </a:pPr>
              <a:r>
                <a:rPr lang="en-US" b="0" i="1" dirty="0">
                  <a:solidFill>
                    <a:srgbClr val="000000"/>
                  </a:solidFill>
                </a:rPr>
                <a:t>data</a:t>
              </a:r>
            </a:p>
          </p:txBody>
        </p:sp>
        <p:sp>
          <p:nvSpPr>
            <p:cNvPr id="807943" name="Rectangle 7"/>
            <p:cNvSpPr>
              <a:spLocks noChangeArrowheads="1"/>
            </p:cNvSpPr>
            <p:nvPr/>
          </p:nvSpPr>
          <p:spPr bwMode="auto">
            <a:xfrm>
              <a:off x="5344" y="1248"/>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0000</a:t>
              </a:r>
            </a:p>
          </p:txBody>
        </p:sp>
      </p:grpSp>
      <p:grpSp>
        <p:nvGrpSpPr>
          <p:cNvPr id="3" name="Group 20"/>
          <p:cNvGrpSpPr>
            <a:grpSpLocks/>
          </p:cNvGrpSpPr>
          <p:nvPr/>
        </p:nvGrpSpPr>
        <p:grpSpPr bwMode="auto">
          <a:xfrm>
            <a:off x="7543800" y="5041900"/>
            <a:ext cx="1524000" cy="1295400"/>
            <a:chOff x="4752" y="3176"/>
            <a:chExt cx="960" cy="816"/>
          </a:xfrm>
        </p:grpSpPr>
        <p:sp>
          <p:nvSpPr>
            <p:cNvPr id="807945" name="Rectangle 9"/>
            <p:cNvSpPr>
              <a:spLocks noChangeArrowheads="1"/>
            </p:cNvSpPr>
            <p:nvPr/>
          </p:nvSpPr>
          <p:spPr bwMode="auto">
            <a:xfrm>
              <a:off x="4752" y="3176"/>
              <a:ext cx="624" cy="791"/>
            </a:xfrm>
            <a:prstGeom prst="rect">
              <a:avLst/>
            </a:prstGeom>
            <a:solidFill>
              <a:srgbClr val="FFFF66"/>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a:solidFill>
                    <a:srgbClr val="000000"/>
                  </a:solidFill>
                </a:rPr>
                <a:t>stack</a:t>
              </a:r>
            </a:p>
          </p:txBody>
        </p:sp>
        <p:sp>
          <p:nvSpPr>
            <p:cNvPr id="807946" name="Rectangle 10"/>
            <p:cNvSpPr>
              <a:spLocks noChangeArrowheads="1"/>
            </p:cNvSpPr>
            <p:nvPr/>
          </p:nvSpPr>
          <p:spPr bwMode="auto">
            <a:xfrm>
              <a:off x="5344" y="3838"/>
              <a:ext cx="368" cy="154"/>
            </a:xfrm>
            <a:prstGeom prst="rect">
              <a:avLst/>
            </a:prstGeom>
            <a:noFill/>
            <a:ln w="9525">
              <a:noFill/>
              <a:miter lim="800000"/>
              <a:headEnd/>
              <a:tailEnd/>
            </a:ln>
            <a:effectLst/>
          </p:spPr>
          <p:txBody>
            <a:bodyPr>
              <a:prstTxWarp prst="textNoShape">
                <a:avLst/>
              </a:prstTxWarp>
              <a:spAutoFit/>
            </a:bodyPr>
            <a:lstStyle/>
            <a:p>
              <a:r>
                <a:rPr lang="en-US" sz="1000" dirty="0">
                  <a:solidFill>
                    <a:srgbClr val="000000"/>
                  </a:solidFill>
                  <a:latin typeface="Helvetica Neue"/>
                </a:rPr>
                <a:t>FFFF</a:t>
              </a:r>
            </a:p>
          </p:txBody>
        </p:sp>
      </p:grpSp>
      <p:sp>
        <p:nvSpPr>
          <p:cNvPr id="807950" name="Rectangle 14"/>
          <p:cNvSpPr>
            <a:spLocks noChangeArrowheads="1"/>
          </p:cNvSpPr>
          <p:nvPr/>
        </p:nvSpPr>
        <p:spPr bwMode="auto">
          <a:xfrm>
            <a:off x="7543800" y="2908300"/>
            <a:ext cx="990600" cy="1282700"/>
          </a:xfrm>
          <a:prstGeom prst="rect">
            <a:avLst/>
          </a:prstGeom>
          <a:solidFill>
            <a:srgbClr val="3366FF"/>
          </a:solidFill>
          <a:ln w="9525">
            <a:solidFill>
              <a:schemeClr val="tx1"/>
            </a:solidFill>
            <a:miter lim="800000"/>
            <a:headEnd/>
            <a:tailEnd/>
          </a:ln>
          <a:effectLst/>
        </p:spPr>
        <p:txBody>
          <a:bodyPr wrap="none" anchor="ctr">
            <a:prstTxWarp prst="textNoShape">
              <a:avLst/>
            </a:prstTxWarp>
          </a:bodyPr>
          <a:lstStyle/>
          <a:p>
            <a:pPr algn="ctr">
              <a:lnSpc>
                <a:spcPct val="85000"/>
              </a:lnSpc>
            </a:pPr>
            <a:r>
              <a:rPr lang="en-US" b="0" i="1" dirty="0">
                <a:solidFill>
                  <a:srgbClr val="000000"/>
                </a:solidFill>
              </a:rPr>
              <a:t>heap</a:t>
            </a:r>
          </a:p>
        </p:txBody>
      </p:sp>
      <p:grpSp>
        <p:nvGrpSpPr>
          <p:cNvPr id="5" name="Group 15"/>
          <p:cNvGrpSpPr>
            <a:grpSpLocks/>
          </p:cNvGrpSpPr>
          <p:nvPr/>
        </p:nvGrpSpPr>
        <p:grpSpPr bwMode="auto">
          <a:xfrm>
            <a:off x="7886700" y="4216400"/>
            <a:ext cx="304800" cy="800100"/>
            <a:chOff x="4968" y="2656"/>
            <a:chExt cx="192" cy="504"/>
          </a:xfrm>
        </p:grpSpPr>
        <p:sp>
          <p:nvSpPr>
            <p:cNvPr id="807952" name="AutoShape 16"/>
            <p:cNvSpPr>
              <a:spLocks noChangeArrowheads="1"/>
            </p:cNvSpPr>
            <p:nvPr/>
          </p:nvSpPr>
          <p:spPr bwMode="auto">
            <a:xfrm>
              <a:off x="4968" y="2968"/>
              <a:ext cx="192" cy="192"/>
            </a:xfrm>
            <a:prstGeom prst="upArrow">
              <a:avLst>
                <a:gd name="adj1" fmla="val 50000"/>
                <a:gd name="adj2" fmla="val 48958"/>
              </a:avLst>
            </a:prstGeom>
            <a:solidFill>
              <a:srgbClr val="FFFF66"/>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807954" name="AutoShape 18"/>
            <p:cNvSpPr>
              <a:spLocks noChangeArrowheads="1"/>
            </p:cNvSpPr>
            <p:nvPr/>
          </p:nvSpPr>
          <p:spPr bwMode="auto">
            <a:xfrm flipV="1">
              <a:off x="4968" y="2656"/>
              <a:ext cx="192" cy="192"/>
            </a:xfrm>
            <a:prstGeom prst="upArrow">
              <a:avLst>
                <a:gd name="adj1" fmla="val 50000"/>
                <a:gd name="adj2" fmla="val 48958"/>
              </a:avLst>
            </a:prstGeom>
            <a:solidFill>
              <a:srgbClr val="3366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20" name="Rectangle 5"/>
          <p:cNvSpPr>
            <a:spLocks noChangeArrowheads="1"/>
          </p:cNvSpPr>
          <p:nvPr/>
        </p:nvSpPr>
        <p:spPr bwMode="auto">
          <a:xfrm>
            <a:off x="482600" y="1968502"/>
            <a:ext cx="6908800" cy="4508498"/>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One region of memory is reserved for variables that persist throughout the lifetime of the program, such as constants.  This information is called </a:t>
            </a:r>
            <a:r>
              <a:rPr lang="en-US" sz="2400" i="1" dirty="0">
                <a:solidFill>
                  <a:srgbClr val="FF0000"/>
                </a:solidFill>
              </a:rPr>
              <a:t>static data</a:t>
            </a:r>
            <a:r>
              <a:rPr lang="en-US" sz="2400" b="0" i="1" dirty="0">
                <a:solidFill>
                  <a:srgbClr val="000000"/>
                </a:solidFill>
              </a:rPr>
              <a:t>.</a:t>
            </a:r>
          </a:p>
          <a:p>
            <a:pPr marL="342900" indent="-342900">
              <a:lnSpc>
                <a:spcPct val="85000"/>
              </a:lnSpc>
              <a:spcAft>
                <a:spcPct val="50000"/>
              </a:spcAft>
              <a:buFontTx/>
              <a:buChar char="•"/>
            </a:pPr>
            <a:r>
              <a:rPr lang="en-US" altLang="zh-CN" sz="2400" b="0" dirty="0">
                <a:solidFill>
                  <a:srgbClr val="000000"/>
                </a:solidFill>
              </a:rPr>
              <a:t>Each time you call a method, C++ allocates a new block of memory called a </a:t>
            </a:r>
            <a:r>
              <a:rPr lang="en-US" altLang="zh-CN" sz="2400" i="1" dirty="0">
                <a:solidFill>
                  <a:srgbClr val="FF0000"/>
                </a:solidFill>
              </a:rPr>
              <a:t>stack frame</a:t>
            </a:r>
            <a:r>
              <a:rPr lang="en-US" altLang="zh-CN" sz="2400" b="0" i="1" dirty="0">
                <a:solidFill>
                  <a:srgbClr val="000000"/>
                </a:solidFill>
              </a:rPr>
              <a:t> </a:t>
            </a:r>
            <a:r>
              <a:rPr lang="en-US" altLang="zh-CN" sz="2400" b="0" dirty="0">
                <a:solidFill>
                  <a:srgbClr val="000000"/>
                </a:solidFill>
              </a:rPr>
              <a:t>to hold its local variables.  These stack frames come from a region of memory called the </a:t>
            </a:r>
            <a:r>
              <a:rPr lang="en-US" altLang="zh-CN" sz="2400" i="1" dirty="0">
                <a:solidFill>
                  <a:srgbClr val="FF0000"/>
                </a:solidFill>
              </a:rPr>
              <a:t>stack</a:t>
            </a:r>
            <a:r>
              <a:rPr lang="en-US" altLang="zh-CN" sz="2400" b="0" i="1" dirty="0">
                <a:solidFill>
                  <a:srgbClr val="000000"/>
                </a:solidFill>
              </a:rPr>
              <a:t>.</a:t>
            </a:r>
          </a:p>
          <a:p>
            <a:pPr marL="342900" indent="-342900">
              <a:lnSpc>
                <a:spcPct val="85000"/>
              </a:lnSpc>
              <a:spcAft>
                <a:spcPct val="50000"/>
              </a:spcAft>
              <a:buFontTx/>
              <a:buChar char="•"/>
            </a:pPr>
            <a:r>
              <a:rPr lang="en-US" altLang="zh-CN" sz="2400" b="0" dirty="0">
                <a:solidFill>
                  <a:srgbClr val="000000"/>
                </a:solidFill>
              </a:rPr>
              <a:t>It is also possible to allocate memory </a:t>
            </a:r>
            <a:r>
              <a:rPr lang="en-US" altLang="zh-CN" sz="2400" b="0" dirty="0">
                <a:solidFill>
                  <a:srgbClr val="FF0000"/>
                </a:solidFill>
              </a:rPr>
              <a:t>dynamically</a:t>
            </a:r>
            <a:r>
              <a:rPr lang="en-US" altLang="zh-CN" sz="2400" b="0" dirty="0">
                <a:solidFill>
                  <a:srgbClr val="000000"/>
                </a:solidFill>
              </a:rPr>
              <a:t>, as we will describe in Chapter 12.  This space comes from a pool of memory called the </a:t>
            </a:r>
            <a:r>
              <a:rPr lang="en-US" altLang="zh-CN" sz="2400" i="1" dirty="0">
                <a:solidFill>
                  <a:srgbClr val="FF0000"/>
                </a:solidFill>
              </a:rPr>
              <a:t>heap</a:t>
            </a:r>
            <a:r>
              <a:rPr lang="en-US" altLang="zh-CN" sz="2400" b="0" i="1" dirty="0">
                <a:solidFill>
                  <a:srgbClr val="000000"/>
                </a:solidFill>
              </a:rPr>
              <a:t>.</a:t>
            </a:r>
          </a:p>
          <a:p>
            <a:pPr marL="342900" indent="-342900">
              <a:lnSpc>
                <a:spcPct val="85000"/>
              </a:lnSpc>
              <a:spcAft>
                <a:spcPct val="50000"/>
              </a:spcAft>
              <a:buFontTx/>
              <a:buChar char="•"/>
            </a:pPr>
            <a:r>
              <a:rPr lang="en-US" altLang="zh-CN" sz="2400" b="0" dirty="0">
                <a:solidFill>
                  <a:srgbClr val="000000"/>
                </a:solidFill>
              </a:rPr>
              <a:t>In classical architectures, </a:t>
            </a:r>
            <a:r>
              <a:rPr lang="en-US" altLang="zh-CN" sz="2400" b="0" dirty="0">
                <a:solidFill>
                  <a:srgbClr val="FF0000"/>
                </a:solidFill>
              </a:rPr>
              <a:t>the stack and heap grow toward each other to </a:t>
            </a:r>
            <a:r>
              <a:rPr lang="en-US" altLang="zh-CN" sz="2400" b="0" i="1" dirty="0">
                <a:solidFill>
                  <a:srgbClr val="FF0000"/>
                </a:solidFill>
              </a:rPr>
              <a:t>maximize the available space</a:t>
            </a:r>
            <a:r>
              <a:rPr lang="en-US" altLang="zh-CN" sz="2400" b="0" dirty="0">
                <a:solidFill>
                  <a:srgbClr val="000000"/>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079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7950" grpId="0" animBg="1"/>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23686</TotalTime>
  <Words>4767</Words>
  <Application>Microsoft Office PowerPoint</Application>
  <PresentationFormat>全屏显示(4:3)</PresentationFormat>
  <Paragraphs>856</Paragraphs>
  <Slides>39</Slides>
  <Notes>36</Notes>
  <HiddenSlides>0</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39</vt:i4>
      </vt:variant>
    </vt:vector>
  </HeadingPairs>
  <TitlesOfParts>
    <vt:vector size="51" baseType="lpstr">
      <vt:lpstr>Helvetica Neue</vt:lpstr>
      <vt:lpstr>ＭＳ Ｐゴシック</vt:lpstr>
      <vt:lpstr>TimesNewRomanPSMT</vt:lpstr>
      <vt:lpstr>宋体</vt:lpstr>
      <vt:lpstr>Arial</vt:lpstr>
      <vt:lpstr>Courier New</vt:lpstr>
      <vt:lpstr>Helvetica</vt:lpstr>
      <vt:lpstr>Symbol</vt:lpstr>
      <vt:lpstr>Times New Roman</vt:lpstr>
      <vt:lpstr>Blank Presentation</vt:lpstr>
      <vt:lpstr>1_Blank Presentation</vt:lpstr>
      <vt:lpstr>2_Blank Presentation</vt:lpstr>
      <vt:lpstr>Pointers and Arrays</vt:lpstr>
      <vt:lpstr>The Structure of Memory</vt:lpstr>
      <vt:lpstr>Binary Notation</vt:lpstr>
      <vt:lpstr>Numbers and Bases</vt:lpstr>
      <vt:lpstr>Octal and Hexadecimal Notation</vt:lpstr>
      <vt:lpstr>Exercises: Number Bases</vt:lpstr>
      <vt:lpstr>Memory and Addresses</vt:lpstr>
      <vt:lpstr>Exercise</vt:lpstr>
      <vt:lpstr>The Allocation of Memory to Variables</vt:lpstr>
      <vt:lpstr>Data Types in C++</vt:lpstr>
      <vt:lpstr>Sizes of the Fundamental Types</vt:lpstr>
      <vt:lpstr>Pointers</vt:lpstr>
      <vt:lpstr>Pointers</vt:lpstr>
      <vt:lpstr>Using addresses as data values: lvalue</vt:lpstr>
      <vt:lpstr>Declaring a Pointer Variable</vt:lpstr>
      <vt:lpstr>Pointer Operators</vt:lpstr>
      <vt:lpstr>Pointer Diagrams</vt:lpstr>
      <vt:lpstr>Pointers</vt:lpstr>
      <vt:lpstr>Pointers and Call by Reference</vt:lpstr>
      <vt:lpstr>Pointer vs. Reference</vt:lpstr>
      <vt:lpstr>Pointers to Objects</vt:lpstr>
      <vt:lpstr>The -&gt; Operator</vt:lpstr>
      <vt:lpstr>The Keyword this</vt:lpstr>
      <vt:lpstr>Simple Arrays in C++</vt:lpstr>
      <vt:lpstr>Simple Arrays in C++</vt:lpstr>
      <vt:lpstr>Pointers and Arrays</vt:lpstr>
      <vt:lpstr>A Simple Array Example </vt:lpstr>
      <vt:lpstr>Arrays Are Passed as Pointers </vt:lpstr>
      <vt:lpstr>Pointer Arithmetic</vt:lpstr>
      <vt:lpstr>C Strings are Pointers to Characters</vt:lpstr>
      <vt:lpstr>Exercises: C String Functions</vt:lpstr>
      <vt:lpstr>C String Functions strlen(cstr)</vt:lpstr>
      <vt:lpstr>strcpy: the Hot-Shot Solution</vt:lpstr>
      <vt:lpstr>The Internet Worm</vt:lpstr>
      <vt:lpstr>Robert Morris Jr.</vt:lpstr>
      <vt:lpstr>How the Morris Worm Worked</vt:lpstr>
      <vt:lpstr>PowerPoint 演示文稿</vt:lpstr>
      <vt:lpstr>PowerPoint 演示文稿</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Prof. Huang Rui (SSE)</cp:lastModifiedBy>
  <cp:revision>289</cp:revision>
  <dcterms:created xsi:type="dcterms:W3CDTF">2014-07-02T20:07:44Z</dcterms:created>
  <dcterms:modified xsi:type="dcterms:W3CDTF">2019-03-05T13:27:53Z</dcterms:modified>
</cp:coreProperties>
</file>